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7" r:id="rId2"/>
    <p:sldId id="258" r:id="rId3"/>
    <p:sldId id="259" r:id="rId4"/>
    <p:sldId id="260" r:id="rId5"/>
    <p:sldId id="265" r:id="rId6"/>
    <p:sldId id="261" r:id="rId7"/>
    <p:sldId id="267" r:id="rId8"/>
    <p:sldId id="264" r:id="rId9"/>
    <p:sldId id="270" r:id="rId10"/>
    <p:sldId id="273" r:id="rId11"/>
    <p:sldId id="269" r:id="rId12"/>
    <p:sldId id="272"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BB46E2-BB03-4DFF-82C4-EDEE6B6C0D80}">
          <p14:sldIdLst>
            <p14:sldId id="257"/>
            <p14:sldId id="258"/>
            <p14:sldId id="259"/>
            <p14:sldId id="260"/>
            <p14:sldId id="265"/>
            <p14:sldId id="261"/>
            <p14:sldId id="267"/>
            <p14:sldId id="264"/>
            <p14:sldId id="270"/>
            <p14:sldId id="273"/>
            <p14:sldId id="269"/>
            <p14:sldId id="27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143" autoAdjust="0"/>
    <p:restoredTop sz="96532" autoAdjust="0"/>
  </p:normalViewPr>
  <p:slideViewPr>
    <p:cSldViewPr snapToGrid="0">
      <p:cViewPr varScale="1">
        <p:scale>
          <a:sx n="120" d="100"/>
          <a:sy n="120" d="100"/>
        </p:scale>
        <p:origin x="57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EBBD057-53BC-4C25-93C0-DF14DE2B6AE0}" type="datetimeFigureOut">
              <a:rPr lang="en-IN" smtClean="0"/>
              <a:t>06-09-2020</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1884013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BBD057-53BC-4C25-93C0-DF14DE2B6AE0}" type="datetimeFigureOut">
              <a:rPr lang="en-IN" smtClean="0"/>
              <a:t>06-09-2020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3469789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BBD057-53BC-4C25-93C0-DF14DE2B6AE0}" type="datetimeFigureOut">
              <a:rPr lang="en-IN" smtClean="0"/>
              <a:t>06-09-2020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3688285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BBD057-53BC-4C25-93C0-DF14DE2B6AE0}" type="datetimeFigureOut">
              <a:rPr lang="en-IN" smtClean="0"/>
              <a:t>06-09-2020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10AAF3-A6F8-465B-A3AA-83D41FF7B150}"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86165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BBD057-53BC-4C25-93C0-DF14DE2B6AE0}" type="datetimeFigureOut">
              <a:rPr lang="en-IN" smtClean="0"/>
              <a:t>06-09-2020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3048693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EBBD057-53BC-4C25-93C0-DF14DE2B6AE0}" type="datetimeFigureOut">
              <a:rPr lang="en-IN" smtClean="0"/>
              <a:t>06-09-2020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3868201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EBBD057-53BC-4C25-93C0-DF14DE2B6AE0}" type="datetimeFigureOut">
              <a:rPr lang="en-IN" smtClean="0"/>
              <a:t>06-09-2020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3174471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BD057-53BC-4C25-93C0-DF14DE2B6AE0}" type="datetimeFigureOut">
              <a:rPr lang="en-IN" smtClean="0"/>
              <a:t>06-09-2020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1417154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BD057-53BC-4C25-93C0-DF14DE2B6AE0}" type="datetimeFigureOut">
              <a:rPr lang="en-IN" smtClean="0"/>
              <a:t>06-09-2020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1783504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BBD057-53BC-4C25-93C0-DF14DE2B6AE0}" type="datetimeFigureOut">
              <a:rPr lang="en-IN" smtClean="0"/>
              <a:t>06-09-2020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303833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BBD057-53BC-4C25-93C0-DF14DE2B6AE0}" type="datetimeFigureOut">
              <a:rPr lang="en-IN" smtClean="0"/>
              <a:t>06-09-2020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331077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BBD057-53BC-4C25-93C0-DF14DE2B6AE0}" type="datetimeFigureOut">
              <a:rPr lang="en-IN" smtClean="0"/>
              <a:t>06-09-2020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2349174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BBD057-53BC-4C25-93C0-DF14DE2B6AE0}" type="datetimeFigureOut">
              <a:rPr lang="en-IN" smtClean="0"/>
              <a:t>06-09-2020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198046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BBD057-53BC-4C25-93C0-DF14DE2B6AE0}" type="datetimeFigureOut">
              <a:rPr lang="en-IN" smtClean="0"/>
              <a:t>06-09-2020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3702470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BBD057-53BC-4C25-93C0-DF14DE2B6AE0}" type="datetimeFigureOut">
              <a:rPr lang="en-IN" smtClean="0"/>
              <a:t>06-09-2020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708296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BBD057-53BC-4C25-93C0-DF14DE2B6AE0}" type="datetimeFigureOut">
              <a:rPr lang="en-IN" smtClean="0"/>
              <a:t>06-09-2020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1370510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BBD057-53BC-4C25-93C0-DF14DE2B6AE0}" type="datetimeFigureOut">
              <a:rPr lang="en-IN" smtClean="0"/>
              <a:t>06-09-2020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10AAF3-A6F8-465B-A3AA-83D41FF7B150}" type="slidenum">
              <a:rPr lang="en-IN" smtClean="0"/>
              <a:t>‹#›</a:t>
            </a:fld>
            <a:endParaRPr lang="en-IN"/>
          </a:p>
        </p:txBody>
      </p:sp>
    </p:spTree>
    <p:extLst>
      <p:ext uri="{BB962C8B-B14F-4D97-AF65-F5344CB8AC3E}">
        <p14:creationId xmlns:p14="http://schemas.microsoft.com/office/powerpoint/2010/main" val="1100815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EBBD057-53BC-4C25-93C0-DF14DE2B6AE0}" type="datetimeFigureOut">
              <a:rPr lang="en-IN" smtClean="0"/>
              <a:t>06-09-2020</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A10AAF3-A6F8-465B-A3AA-83D41FF7B150}" type="slidenum">
              <a:rPr lang="en-IN" smtClean="0"/>
              <a:t>‹#›</a:t>
            </a:fld>
            <a:endParaRPr lang="en-IN"/>
          </a:p>
        </p:txBody>
      </p:sp>
    </p:spTree>
    <p:extLst>
      <p:ext uri="{BB962C8B-B14F-4D97-AF65-F5344CB8AC3E}">
        <p14:creationId xmlns:p14="http://schemas.microsoft.com/office/powerpoint/2010/main" val="3670816248"/>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fif"/><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openxmlformats.org/officeDocument/2006/relationships/hyperlink" Target="https://www.emerald.com/insight/content/doi/10.1108/01439910310473942/full/html" TargetMode="External"/><Relationship Id="rId2" Type="http://schemas.openxmlformats.org/officeDocument/2006/relationships/hyperlink" Target="https://www.thehindu.com/news/national/tamil-nadu/tn-covid-19-isolation-wards-to-get-robots/article31444627.ece" TargetMode="External"/><Relationship Id="rId1" Type="http://schemas.openxmlformats.org/officeDocument/2006/relationships/slideLayout" Target="../slideLayouts/slideLayout2.xml"/><Relationship Id="rId6" Type="http://schemas.openxmlformats.org/officeDocument/2006/relationships/hyperlink" Target="https://indianexpress.com/article/technology/tech-news-technology/hyderabad-based-startup-launches-smart-robocop-named-after-26-11-martyr-hemant-karkare-5004011/" TargetMode="External"/><Relationship Id="rId5" Type="http://schemas.openxmlformats.org/officeDocument/2006/relationships/hyperlink" Target="https://www.manifestias.com/2020/02/28/robotics-in-india/" TargetMode="External"/><Relationship Id="rId4" Type="http://schemas.openxmlformats.org/officeDocument/2006/relationships/hyperlink" Target="https://online-engineering.case.edu/blog/medical-robots-making-a-differenc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ECD20-5D1F-4997-AFE8-642CBBF41EA8}"/>
              </a:ext>
            </a:extLst>
          </p:cNvPr>
          <p:cNvSpPr>
            <a:spLocks noGrp="1"/>
          </p:cNvSpPr>
          <p:nvPr>
            <p:ph type="title"/>
          </p:nvPr>
        </p:nvSpPr>
        <p:spPr>
          <a:xfrm>
            <a:off x="1293341" y="1877184"/>
            <a:ext cx="9789452" cy="584775"/>
          </a:xfrm>
        </p:spPr>
        <p:txBody>
          <a:bodyPr>
            <a:normAutofit fontScale="90000"/>
          </a:bodyPr>
          <a:lstStyle/>
          <a:p>
            <a:r>
              <a:rPr lang="en-IN" sz="2700" dirty="0">
                <a:solidFill>
                  <a:schemeClr val="bg1"/>
                </a:solidFill>
              </a:rPr>
              <a:t>      </a:t>
            </a:r>
            <a:r>
              <a:rPr lang="en-IN" sz="2700" u="sng" dirty="0">
                <a:solidFill>
                  <a:schemeClr val="bg1"/>
                </a:solidFill>
              </a:rPr>
              <a:t> Project report on </a:t>
            </a:r>
            <a:r>
              <a:rPr lang="en-IN" b="1" u="sng" dirty="0">
                <a:solidFill>
                  <a:schemeClr val="bg1"/>
                </a:solidFill>
                <a:latin typeface="Algerian" panose="04020705040A02060702" pitchFamily="82" charset="0"/>
              </a:rPr>
              <a:t>shiv</a:t>
            </a:r>
            <a:r>
              <a:rPr lang="en-IN" u="sng" dirty="0">
                <a:solidFill>
                  <a:schemeClr val="bg1"/>
                </a:solidFill>
                <a:latin typeface="Algerian" panose="04020705040A02060702" pitchFamily="82" charset="0"/>
              </a:rPr>
              <a:t>(a robot for med field)</a:t>
            </a:r>
          </a:p>
        </p:txBody>
      </p:sp>
      <p:pic>
        <p:nvPicPr>
          <p:cNvPr id="11" name="Picture 10">
            <a:extLst>
              <a:ext uri="{FF2B5EF4-FFF2-40B4-BE49-F238E27FC236}">
                <a16:creationId xmlns:a16="http://schemas.microsoft.com/office/drawing/2014/main" id="{AF3EE273-83EF-4668-BD3D-A9A38A788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314" y="156044"/>
            <a:ext cx="2695493" cy="750887"/>
          </a:xfrm>
          <a:prstGeom prst="rect">
            <a:avLst/>
          </a:prstGeom>
        </p:spPr>
      </p:pic>
      <p:sp>
        <p:nvSpPr>
          <p:cNvPr id="19" name="TextBox 18">
            <a:extLst>
              <a:ext uri="{FF2B5EF4-FFF2-40B4-BE49-F238E27FC236}">
                <a16:creationId xmlns:a16="http://schemas.microsoft.com/office/drawing/2014/main" id="{47C600DD-E4D2-4CEC-B3C5-2C38BB07044C}"/>
              </a:ext>
            </a:extLst>
          </p:cNvPr>
          <p:cNvSpPr txBox="1"/>
          <p:nvPr/>
        </p:nvSpPr>
        <p:spPr>
          <a:xfrm>
            <a:off x="315183" y="1072727"/>
            <a:ext cx="10646797" cy="584775"/>
          </a:xfrm>
          <a:prstGeom prst="rect">
            <a:avLst/>
          </a:prstGeom>
          <a:noFill/>
        </p:spPr>
        <p:txBody>
          <a:bodyPr wrap="square">
            <a:spAutoFit/>
          </a:bodyPr>
          <a:lstStyle/>
          <a:p>
            <a:r>
              <a:rPr lang="en-IN" dirty="0"/>
              <a:t>                         </a:t>
            </a:r>
            <a:r>
              <a:rPr lang="en-IN" sz="3200" b="1" u="sng" dirty="0">
                <a:solidFill>
                  <a:schemeClr val="bg1"/>
                </a:solidFill>
              </a:rPr>
              <a:t>Department of Electronics &amp; Communication Engg.</a:t>
            </a:r>
          </a:p>
        </p:txBody>
      </p:sp>
      <p:sp>
        <p:nvSpPr>
          <p:cNvPr id="21" name="TextBox 20">
            <a:extLst>
              <a:ext uri="{FF2B5EF4-FFF2-40B4-BE49-F238E27FC236}">
                <a16:creationId xmlns:a16="http://schemas.microsoft.com/office/drawing/2014/main" id="{887B53D8-74FE-4A05-B37F-83116F42CEFA}"/>
              </a:ext>
            </a:extLst>
          </p:cNvPr>
          <p:cNvSpPr txBox="1"/>
          <p:nvPr/>
        </p:nvSpPr>
        <p:spPr>
          <a:xfrm>
            <a:off x="1234440" y="2995865"/>
            <a:ext cx="4782047" cy="1000274"/>
          </a:xfrm>
          <a:prstGeom prst="rect">
            <a:avLst/>
          </a:prstGeom>
          <a:noFill/>
        </p:spPr>
        <p:txBody>
          <a:bodyPr wrap="square">
            <a:spAutoFit/>
          </a:bodyPr>
          <a:lstStyle/>
          <a:p>
            <a:r>
              <a:rPr lang="en-IN" dirty="0"/>
              <a:t> </a:t>
            </a:r>
            <a:r>
              <a:rPr lang="en-IN" sz="1900" u="sng" dirty="0">
                <a:solidFill>
                  <a:schemeClr val="bg1"/>
                </a:solidFill>
              </a:rPr>
              <a:t>Supervisor</a:t>
            </a:r>
            <a:r>
              <a:rPr lang="en-IN" sz="1900" dirty="0">
                <a:solidFill>
                  <a:schemeClr val="bg1"/>
                </a:solidFill>
              </a:rPr>
              <a:t> / </a:t>
            </a:r>
            <a:r>
              <a:rPr lang="en-IN" sz="1900" u="sng" dirty="0">
                <a:solidFill>
                  <a:schemeClr val="bg1"/>
                </a:solidFill>
              </a:rPr>
              <a:t>Team Mentor </a:t>
            </a:r>
            <a:r>
              <a:rPr lang="en-IN" sz="1900" dirty="0">
                <a:solidFill>
                  <a:schemeClr val="bg1"/>
                </a:solidFill>
              </a:rPr>
              <a:t>-: </a:t>
            </a:r>
          </a:p>
          <a:p>
            <a:r>
              <a:rPr lang="en-IN" sz="1900" b="1" dirty="0"/>
              <a:t> </a:t>
            </a:r>
            <a:r>
              <a:rPr lang="en-IN" sz="2000" b="1" dirty="0"/>
              <a:t>Dr. Hari Mohan Gaur</a:t>
            </a:r>
          </a:p>
          <a:p>
            <a:r>
              <a:rPr lang="en-IN" sz="2000" b="1" dirty="0"/>
              <a:t>(</a:t>
            </a:r>
            <a:r>
              <a:rPr lang="en-IN" sz="2000" dirty="0"/>
              <a:t>H.O.D. ECE Department</a:t>
            </a:r>
            <a:r>
              <a:rPr lang="en-IN" sz="2000" b="1" dirty="0"/>
              <a:t>)</a:t>
            </a:r>
          </a:p>
        </p:txBody>
      </p:sp>
      <p:sp>
        <p:nvSpPr>
          <p:cNvPr id="23" name="TextBox 22">
            <a:extLst>
              <a:ext uri="{FF2B5EF4-FFF2-40B4-BE49-F238E27FC236}">
                <a16:creationId xmlns:a16="http://schemas.microsoft.com/office/drawing/2014/main" id="{3F21F025-6644-487A-AB07-4DC203B1C636}"/>
              </a:ext>
            </a:extLst>
          </p:cNvPr>
          <p:cNvSpPr txBox="1"/>
          <p:nvPr/>
        </p:nvSpPr>
        <p:spPr>
          <a:xfrm>
            <a:off x="6399972" y="3894364"/>
            <a:ext cx="5078233" cy="3170099"/>
          </a:xfrm>
          <a:prstGeom prst="rect">
            <a:avLst/>
          </a:prstGeom>
          <a:noFill/>
        </p:spPr>
        <p:txBody>
          <a:bodyPr wrap="square">
            <a:spAutoFit/>
          </a:bodyPr>
          <a:lstStyle/>
          <a:p>
            <a:r>
              <a:rPr lang="en-IN" sz="1900" u="sng" dirty="0">
                <a:solidFill>
                  <a:schemeClr val="bg1"/>
                </a:solidFill>
              </a:rPr>
              <a:t>Team Members </a:t>
            </a:r>
            <a:r>
              <a:rPr lang="en-IN" sz="1900" dirty="0">
                <a:solidFill>
                  <a:schemeClr val="bg1"/>
                </a:solidFill>
              </a:rPr>
              <a:t>-: </a:t>
            </a:r>
          </a:p>
          <a:p>
            <a:r>
              <a:rPr lang="en-IN" sz="1900" dirty="0"/>
              <a:t>                         </a:t>
            </a:r>
            <a:r>
              <a:rPr lang="en-IN" dirty="0"/>
              <a:t>1.) </a:t>
            </a:r>
            <a:r>
              <a:rPr lang="en-IN" b="1" dirty="0"/>
              <a:t>Pratyush Priyansh </a:t>
            </a:r>
            <a:r>
              <a:rPr lang="en-IN" dirty="0"/>
              <a:t>(1729031038, ECE,4</a:t>
            </a:r>
            <a:r>
              <a:rPr lang="en-IN" baseline="30000" dirty="0"/>
              <a:t>TH</a:t>
            </a:r>
            <a:r>
              <a:rPr lang="en-IN" dirty="0"/>
              <a:t> year )</a:t>
            </a:r>
          </a:p>
          <a:p>
            <a:endParaRPr lang="en-IN" dirty="0"/>
          </a:p>
          <a:p>
            <a:r>
              <a:rPr lang="en-IN" dirty="0"/>
              <a:t>                           2.) </a:t>
            </a:r>
            <a:r>
              <a:rPr lang="en-IN" b="1" dirty="0"/>
              <a:t>Vikas Tiwari </a:t>
            </a:r>
          </a:p>
          <a:p>
            <a:r>
              <a:rPr lang="en-IN" dirty="0"/>
              <a:t>(1729031057, ECE,4</a:t>
            </a:r>
            <a:r>
              <a:rPr lang="en-IN" baseline="30000" dirty="0"/>
              <a:t>TH</a:t>
            </a:r>
            <a:r>
              <a:rPr lang="en-IN" dirty="0"/>
              <a:t> year )   </a:t>
            </a:r>
          </a:p>
          <a:p>
            <a:r>
              <a:rPr lang="en-IN" dirty="0"/>
              <a:t>          </a:t>
            </a:r>
          </a:p>
          <a:p>
            <a:r>
              <a:rPr lang="en-IN" dirty="0"/>
              <a:t>                            3.) </a:t>
            </a:r>
            <a:r>
              <a:rPr lang="en-IN" b="1" dirty="0"/>
              <a:t>Chandresh Negi  </a:t>
            </a:r>
            <a:r>
              <a:rPr lang="en-IN" dirty="0"/>
              <a:t>(1729031017,ECE,4</a:t>
            </a:r>
            <a:r>
              <a:rPr lang="en-IN" baseline="30000" dirty="0"/>
              <a:t>TH</a:t>
            </a:r>
            <a:r>
              <a:rPr lang="en-IN" dirty="0"/>
              <a:t> year )</a:t>
            </a:r>
          </a:p>
          <a:p>
            <a:endParaRPr lang="en-IN" dirty="0"/>
          </a:p>
          <a:p>
            <a:endParaRPr lang="en-IN" dirty="0"/>
          </a:p>
        </p:txBody>
      </p:sp>
      <p:pic>
        <p:nvPicPr>
          <p:cNvPr id="4" name="Picture 3">
            <a:extLst>
              <a:ext uri="{FF2B5EF4-FFF2-40B4-BE49-F238E27FC236}">
                <a16:creationId xmlns:a16="http://schemas.microsoft.com/office/drawing/2014/main" id="{68FAA208-46FD-43D7-A724-709ED5B42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773" y="4418085"/>
            <a:ext cx="3124863" cy="2122656"/>
          </a:xfrm>
          <a:prstGeom prst="rect">
            <a:avLst/>
          </a:prstGeom>
        </p:spPr>
      </p:pic>
      <p:pic>
        <p:nvPicPr>
          <p:cNvPr id="1026" name="Picture 2">
            <a:extLst>
              <a:ext uri="{FF2B5EF4-FFF2-40B4-BE49-F238E27FC236}">
                <a16:creationId xmlns:a16="http://schemas.microsoft.com/office/drawing/2014/main" id="{1C133D5A-072D-41C1-919E-1FB7DE454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2518" y="43825"/>
            <a:ext cx="1105004" cy="10667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C4FD80C-DB57-44BD-B1BB-6E6D8CEEF726}"/>
              </a:ext>
            </a:extLst>
          </p:cNvPr>
          <p:cNvSpPr txBox="1"/>
          <p:nvPr/>
        </p:nvSpPr>
        <p:spPr>
          <a:xfrm>
            <a:off x="4534581" y="2496975"/>
            <a:ext cx="3275351" cy="369332"/>
          </a:xfrm>
          <a:prstGeom prst="rect">
            <a:avLst/>
          </a:prstGeom>
          <a:noFill/>
        </p:spPr>
        <p:txBody>
          <a:bodyPr wrap="square" rtlCol="0">
            <a:spAutoFit/>
          </a:bodyPr>
          <a:lstStyle/>
          <a:p>
            <a:r>
              <a:rPr lang="en-IN" dirty="0"/>
              <a:t>Project I.D.- </a:t>
            </a:r>
            <a:r>
              <a:rPr lang="en-IN" b="1" dirty="0"/>
              <a:t>2017PJ-ECE06</a:t>
            </a:r>
          </a:p>
        </p:txBody>
      </p:sp>
    </p:spTree>
    <p:extLst>
      <p:ext uri="{BB962C8B-B14F-4D97-AF65-F5344CB8AC3E}">
        <p14:creationId xmlns:p14="http://schemas.microsoft.com/office/powerpoint/2010/main" val="2124402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F671A67B-BF15-495F-8DA1-A10A97A10422}"/>
              </a:ext>
            </a:extLst>
          </p:cNvPr>
          <p:cNvGraphicFramePr>
            <a:graphicFrameLocks noGrp="1"/>
          </p:cNvGraphicFramePr>
          <p:nvPr>
            <p:extLst>
              <p:ext uri="{D42A27DB-BD31-4B8C-83A1-F6EECF244321}">
                <p14:modId xmlns:p14="http://schemas.microsoft.com/office/powerpoint/2010/main" val="42400781"/>
              </p:ext>
            </p:extLst>
          </p:nvPr>
        </p:nvGraphicFramePr>
        <p:xfrm>
          <a:off x="0" y="1"/>
          <a:ext cx="12192000" cy="686850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958642945"/>
                    </a:ext>
                  </a:extLst>
                </a:gridCol>
                <a:gridCol w="6096000">
                  <a:extLst>
                    <a:ext uri="{9D8B030D-6E8A-4147-A177-3AD203B41FA5}">
                      <a16:colId xmlns:a16="http://schemas.microsoft.com/office/drawing/2014/main" val="3480550690"/>
                    </a:ext>
                  </a:extLst>
                </a:gridCol>
              </a:tblGrid>
              <a:tr h="669069">
                <a:tc>
                  <a:txBody>
                    <a:bodyPr/>
                    <a:lstStyle/>
                    <a:p>
                      <a:r>
                        <a:rPr lang="en-IN" sz="2400" dirty="0"/>
                        <a:t>                   </a:t>
                      </a:r>
                      <a:r>
                        <a:rPr lang="en-IN" sz="2400" b="1" u="sng" dirty="0">
                          <a:solidFill>
                            <a:schemeClr val="bg1"/>
                          </a:solidFill>
                        </a:rPr>
                        <a:t>SOCIAL IMPACT</a:t>
                      </a:r>
                    </a:p>
                  </a:txBody>
                  <a:tcPr/>
                </a:tc>
                <a:tc>
                  <a:txBody>
                    <a:bodyPr/>
                    <a:lstStyle/>
                    <a:p>
                      <a:r>
                        <a:rPr lang="en-IN" dirty="0"/>
                        <a:t>                        </a:t>
                      </a:r>
                      <a:r>
                        <a:rPr lang="en-IN" sz="2400" u="sng" dirty="0">
                          <a:solidFill>
                            <a:schemeClr val="bg1"/>
                          </a:solidFill>
                        </a:rPr>
                        <a:t>ECONOMICAL IMPACT</a:t>
                      </a:r>
                      <a:endParaRPr lang="en-IN" u="sng" dirty="0">
                        <a:solidFill>
                          <a:schemeClr val="bg1"/>
                        </a:solidFill>
                      </a:endParaRPr>
                    </a:p>
                  </a:txBody>
                  <a:tcPr/>
                </a:tc>
                <a:extLst>
                  <a:ext uri="{0D108BD9-81ED-4DB2-BD59-A6C34878D82A}">
                    <a16:rowId xmlns:a16="http://schemas.microsoft.com/office/drawing/2014/main" val="1902291401"/>
                  </a:ext>
                </a:extLst>
              </a:tr>
              <a:tr h="14525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t>1.)  </a:t>
                      </a:r>
                      <a:r>
                        <a:rPr lang="en-IN" sz="1800" dirty="0"/>
                        <a:t>Even though it’s 21</a:t>
                      </a:r>
                      <a:r>
                        <a:rPr lang="en-IN" sz="1800" baseline="30000" dirty="0"/>
                        <a:t>st</a:t>
                      </a:r>
                      <a:r>
                        <a:rPr lang="en-IN" sz="1800" dirty="0"/>
                        <a:t> century, not every individual is aware of the technology such as robots.</a:t>
                      </a:r>
                    </a:p>
                    <a:p>
                      <a:endParaRPr lang="en-I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t>1.)  </a:t>
                      </a:r>
                      <a:r>
                        <a:rPr lang="en-IN" sz="1800" dirty="0"/>
                        <a:t>We rely too much on importing ,for technical products or even for daily used commercial products, on other countries. This has lead us to low productivity, poor development, &amp; bad economy of the country.</a:t>
                      </a:r>
                    </a:p>
                    <a:p>
                      <a:endParaRPr lang="en-IN" sz="1800" dirty="0"/>
                    </a:p>
                  </a:txBody>
                  <a:tcPr/>
                </a:tc>
                <a:extLst>
                  <a:ext uri="{0D108BD9-81ED-4DB2-BD59-A6C34878D82A}">
                    <a16:rowId xmlns:a16="http://schemas.microsoft.com/office/drawing/2014/main" val="161543590"/>
                  </a:ext>
                </a:extLst>
              </a:tr>
              <a:tr h="10435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t>2.)  </a:t>
                      </a:r>
                      <a:r>
                        <a:rPr lang="en-IN" sz="1800" b="0" dirty="0"/>
                        <a:t>Treatment will attract more number of patients as they will be excited to get treatment from robot.</a:t>
                      </a:r>
                      <a:endParaRPr lang="en-IN" sz="1800" dirty="0"/>
                    </a:p>
                  </a:txBody>
                  <a:tcPr/>
                </a:tc>
                <a:tc>
                  <a:txBody>
                    <a:bodyPr/>
                    <a:lstStyle/>
                    <a:p>
                      <a:r>
                        <a:rPr lang="en-IN" sz="1800" b="1" dirty="0"/>
                        <a:t>2.)  </a:t>
                      </a:r>
                      <a:r>
                        <a:rPr lang="en-IN" sz="1800" dirty="0"/>
                        <a:t>These robots will be based on not so high end software so they can be easily manufactured by local companies hence making them less expensive.</a:t>
                      </a:r>
                    </a:p>
                  </a:txBody>
                  <a:tcPr/>
                </a:tc>
                <a:extLst>
                  <a:ext uri="{0D108BD9-81ED-4DB2-BD59-A6C34878D82A}">
                    <a16:rowId xmlns:a16="http://schemas.microsoft.com/office/drawing/2014/main" val="2964086829"/>
                  </a:ext>
                </a:extLst>
              </a:tr>
              <a:tr h="10062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t>3.)  </a:t>
                      </a:r>
                      <a:r>
                        <a:rPr lang="en-IN" sz="1800" dirty="0"/>
                        <a:t>To make every hospital &amp; clinic a little modernise in term of technology.</a:t>
                      </a:r>
                    </a:p>
                    <a:p>
                      <a:endParaRPr lang="en-IN" sz="1800" dirty="0"/>
                    </a:p>
                  </a:txBody>
                  <a:tcPr/>
                </a:tc>
                <a:tc>
                  <a:txBody>
                    <a:bodyPr/>
                    <a:lstStyle/>
                    <a:p>
                      <a:r>
                        <a:rPr lang="en-IN" sz="1800" b="1" dirty="0"/>
                        <a:t>3.)  </a:t>
                      </a:r>
                      <a:r>
                        <a:rPr lang="en-IN" sz="1800" dirty="0"/>
                        <a:t>Robots will be modular so that they can be easy compatible with nearly every new technology.</a:t>
                      </a:r>
                    </a:p>
                  </a:txBody>
                  <a:tcPr/>
                </a:tc>
                <a:extLst>
                  <a:ext uri="{0D108BD9-81ED-4DB2-BD59-A6C34878D82A}">
                    <a16:rowId xmlns:a16="http://schemas.microsoft.com/office/drawing/2014/main" val="627592797"/>
                  </a:ext>
                </a:extLst>
              </a:tr>
              <a:tr h="1151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t>4.)  </a:t>
                      </a:r>
                      <a:r>
                        <a:rPr lang="en-IN" sz="1800" dirty="0"/>
                        <a:t>To have knowledge of various fields &amp; latest trends of our branch.</a:t>
                      </a:r>
                    </a:p>
                    <a:p>
                      <a:endParaRPr lang="en-IN" sz="1800" dirty="0"/>
                    </a:p>
                  </a:txBody>
                  <a:tcPr/>
                </a:tc>
                <a:tc>
                  <a:txBody>
                    <a:bodyPr/>
                    <a:lstStyle/>
                    <a:p>
                      <a:r>
                        <a:rPr lang="en-IN" sz="1800" b="1" dirty="0"/>
                        <a:t>4.)  </a:t>
                      </a:r>
                      <a:r>
                        <a:rPr lang="en-IN" sz="1800" b="0" dirty="0"/>
                        <a:t>Treatment will be cheaper.</a:t>
                      </a:r>
                      <a:endParaRPr lang="en-IN" sz="1800" b="1" dirty="0"/>
                    </a:p>
                  </a:txBody>
                  <a:tcPr/>
                </a:tc>
                <a:extLst>
                  <a:ext uri="{0D108BD9-81ED-4DB2-BD59-A6C34878D82A}">
                    <a16:rowId xmlns:a16="http://schemas.microsoft.com/office/drawing/2014/main" val="3018810695"/>
                  </a:ext>
                </a:extLst>
              </a:tr>
              <a:tr h="1534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dirty="0"/>
                        <a:t>5.)  </a:t>
                      </a:r>
                      <a:r>
                        <a:rPr lang="en-IN" sz="1800" dirty="0"/>
                        <a:t>To provide safety to doctors, nurses &amp; compounders as much as possible.</a:t>
                      </a:r>
                    </a:p>
                    <a:p>
                      <a:endParaRPr lang="en-IN" sz="1800" dirty="0"/>
                    </a:p>
                  </a:txBody>
                  <a:tcPr/>
                </a:tc>
                <a:tc>
                  <a:txBody>
                    <a:bodyPr/>
                    <a:lstStyle/>
                    <a:p>
                      <a:r>
                        <a:rPr lang="en-IN" sz="1800" b="1" dirty="0"/>
                        <a:t>5.)  </a:t>
                      </a:r>
                      <a:r>
                        <a:rPr lang="en-IN" sz="1800" b="0" dirty="0"/>
                        <a:t>More feasible than human staffs.</a:t>
                      </a:r>
                    </a:p>
                  </a:txBody>
                  <a:tcPr/>
                </a:tc>
                <a:extLst>
                  <a:ext uri="{0D108BD9-81ED-4DB2-BD59-A6C34878D82A}">
                    <a16:rowId xmlns:a16="http://schemas.microsoft.com/office/drawing/2014/main" val="3177489954"/>
                  </a:ext>
                </a:extLst>
              </a:tr>
            </a:tbl>
          </a:graphicData>
        </a:graphic>
      </p:graphicFrame>
    </p:spTree>
    <p:extLst>
      <p:ext uri="{BB962C8B-B14F-4D97-AF65-F5344CB8AC3E}">
        <p14:creationId xmlns:p14="http://schemas.microsoft.com/office/powerpoint/2010/main" val="15592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40000">
              <a:srgbClr val="7EB7E3">
                <a:alpha val="54000"/>
                <a:lumMod val="100000"/>
              </a:srgbClr>
            </a:gs>
            <a:gs pos="75000">
              <a:srgbClr val="64AAE1"/>
            </a:gs>
            <a:gs pos="56000">
              <a:schemeClr val="bg2">
                <a:lumMod val="60000"/>
                <a:lumOff val="40000"/>
              </a:schemeClr>
            </a:gs>
            <a:gs pos="72000">
              <a:schemeClr val="accent5">
                <a:lumMod val="45000"/>
                <a:lumOff val="55000"/>
              </a:schemeClr>
            </a:gs>
            <a:gs pos="83000">
              <a:schemeClr val="accent5">
                <a:lumMod val="45000"/>
                <a:lumOff val="55000"/>
              </a:schemeClr>
            </a:gs>
            <a:gs pos="100000">
              <a:schemeClr val="accent5">
                <a:lumMod val="30000"/>
                <a:lumOff val="70000"/>
              </a:schemeClr>
            </a:gs>
          </a:gsLst>
          <a:path path="circle">
            <a:fillToRect l="100000" t="100000"/>
          </a:path>
        </a:gra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C934536-9C93-494E-AA08-0479EBDEEDCC}"/>
              </a:ext>
            </a:extLst>
          </p:cNvPr>
          <p:cNvCxnSpPr>
            <a:cxnSpLocks/>
          </p:cNvCxnSpPr>
          <p:nvPr/>
        </p:nvCxnSpPr>
        <p:spPr>
          <a:xfrm>
            <a:off x="634483" y="3234592"/>
            <a:ext cx="767600" cy="8858"/>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F2092934-35DC-45AF-995C-B1176656ED49}"/>
              </a:ext>
            </a:extLst>
          </p:cNvPr>
          <p:cNvSpPr/>
          <p:nvPr/>
        </p:nvSpPr>
        <p:spPr>
          <a:xfrm>
            <a:off x="7853262" y="3148914"/>
            <a:ext cx="195943" cy="186598"/>
          </a:xfrm>
          <a:prstGeom prst="ellipse">
            <a:avLst/>
          </a:prstGeom>
          <a:pattFill prst="smGrid">
            <a:fgClr>
              <a:srgbClr val="FFFF00"/>
            </a:fgClr>
            <a:bgClr>
              <a:srgbClr val="FFFF00"/>
            </a:bgClr>
          </a:pattFill>
          <a:ln>
            <a:solidFill>
              <a:srgbClr val="FFFF00"/>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40" name="Circle: Hollow 39">
            <a:extLst>
              <a:ext uri="{FF2B5EF4-FFF2-40B4-BE49-F238E27FC236}">
                <a16:creationId xmlns:a16="http://schemas.microsoft.com/office/drawing/2014/main" id="{F5393664-90A9-4745-A65B-49802B9009AE}"/>
              </a:ext>
            </a:extLst>
          </p:cNvPr>
          <p:cNvSpPr/>
          <p:nvPr/>
        </p:nvSpPr>
        <p:spPr>
          <a:xfrm>
            <a:off x="7727300" y="3004864"/>
            <a:ext cx="461866" cy="450850"/>
          </a:xfrm>
          <a:prstGeom prst="donut">
            <a:avLst>
              <a:gd name="adj" fmla="val 2586"/>
            </a:avLst>
          </a:prstGeom>
          <a:ln>
            <a:solidFill>
              <a:srgbClr val="FFFF00"/>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41" name="Circle: Hollow 40">
            <a:extLst>
              <a:ext uri="{FF2B5EF4-FFF2-40B4-BE49-F238E27FC236}">
                <a16:creationId xmlns:a16="http://schemas.microsoft.com/office/drawing/2014/main" id="{69D06E08-03C0-460B-9B61-1C3E8B98B2A0}"/>
              </a:ext>
            </a:extLst>
          </p:cNvPr>
          <p:cNvSpPr/>
          <p:nvPr/>
        </p:nvSpPr>
        <p:spPr>
          <a:xfrm>
            <a:off x="7622396" y="2904888"/>
            <a:ext cx="671674" cy="679323"/>
          </a:xfrm>
          <a:prstGeom prst="donut">
            <a:avLst>
              <a:gd name="adj" fmla="val 2586"/>
            </a:avLst>
          </a:prstGeom>
          <a:ln>
            <a:solidFill>
              <a:srgbClr val="FFFF00"/>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cxnSp>
        <p:nvCxnSpPr>
          <p:cNvPr id="42" name="Straight Connector 41">
            <a:extLst>
              <a:ext uri="{FF2B5EF4-FFF2-40B4-BE49-F238E27FC236}">
                <a16:creationId xmlns:a16="http://schemas.microsoft.com/office/drawing/2014/main" id="{4DABD3F2-3B87-4F3B-8F97-165688A1D058}"/>
              </a:ext>
            </a:extLst>
          </p:cNvPr>
          <p:cNvCxnSpPr>
            <a:cxnSpLocks/>
          </p:cNvCxnSpPr>
          <p:nvPr/>
        </p:nvCxnSpPr>
        <p:spPr>
          <a:xfrm>
            <a:off x="7939563" y="3584212"/>
            <a:ext cx="11670" cy="1711298"/>
          </a:xfrm>
          <a:prstGeom prst="line">
            <a:avLst/>
          </a:prstGeom>
          <a:ln w="19050">
            <a:solidFill>
              <a:srgbClr val="FFFF00"/>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44" name="Arc 43">
            <a:extLst>
              <a:ext uri="{FF2B5EF4-FFF2-40B4-BE49-F238E27FC236}">
                <a16:creationId xmlns:a16="http://schemas.microsoft.com/office/drawing/2014/main" id="{2EBC6A72-B6B4-47D4-AB36-62931B08E291}"/>
              </a:ext>
            </a:extLst>
          </p:cNvPr>
          <p:cNvSpPr/>
          <p:nvPr/>
        </p:nvSpPr>
        <p:spPr>
          <a:xfrm>
            <a:off x="7521922" y="2773540"/>
            <a:ext cx="914400" cy="914400"/>
          </a:xfrm>
          <a:prstGeom prst="arc">
            <a:avLst>
              <a:gd name="adj1" fmla="val 5861907"/>
              <a:gd name="adj2" fmla="val 10697885"/>
            </a:avLst>
          </a:prstGeom>
          <a:noFill/>
          <a:ln>
            <a:solidFill>
              <a:srgbClr val="FFFF0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47" name="Straight Connector 46">
            <a:extLst>
              <a:ext uri="{FF2B5EF4-FFF2-40B4-BE49-F238E27FC236}">
                <a16:creationId xmlns:a16="http://schemas.microsoft.com/office/drawing/2014/main" id="{955847D8-C2AD-4E58-826A-2090B85AB7C8}"/>
              </a:ext>
            </a:extLst>
          </p:cNvPr>
          <p:cNvCxnSpPr>
            <a:cxnSpLocks/>
            <a:stCxn id="86" idx="6"/>
            <a:endCxn id="70" idx="2"/>
          </p:cNvCxnSpPr>
          <p:nvPr/>
        </p:nvCxnSpPr>
        <p:spPr>
          <a:xfrm flipV="1">
            <a:off x="3059220" y="3235537"/>
            <a:ext cx="939330" cy="11441"/>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EDA45D9C-22F7-49FC-8D7B-A62953C8B1FE}"/>
              </a:ext>
            </a:extLst>
          </p:cNvPr>
          <p:cNvSpPr txBox="1"/>
          <p:nvPr/>
        </p:nvSpPr>
        <p:spPr>
          <a:xfrm>
            <a:off x="4346938" y="5401718"/>
            <a:ext cx="1851331" cy="1477328"/>
          </a:xfrm>
          <a:prstGeom prst="rect">
            <a:avLst/>
          </a:prstGeom>
          <a:noFill/>
        </p:spPr>
        <p:txBody>
          <a:bodyPr wrap="square" rtlCol="0">
            <a:spAutoFit/>
          </a:bodyPr>
          <a:lstStyle/>
          <a:p>
            <a:r>
              <a:rPr lang="en-IN" dirty="0">
                <a:solidFill>
                  <a:schemeClr val="bg2">
                    <a:lumMod val="50000"/>
                  </a:schemeClr>
                </a:solidFill>
              </a:rPr>
              <a:t>Deciding the technologies &amp; algorithms to be implemented in the idea</a:t>
            </a:r>
          </a:p>
        </p:txBody>
      </p:sp>
      <p:sp>
        <p:nvSpPr>
          <p:cNvPr id="62" name="TextBox 61">
            <a:extLst>
              <a:ext uri="{FF2B5EF4-FFF2-40B4-BE49-F238E27FC236}">
                <a16:creationId xmlns:a16="http://schemas.microsoft.com/office/drawing/2014/main" id="{F1979B7C-EDA8-4FAA-8E26-5D8A5C5E92EE}"/>
              </a:ext>
            </a:extLst>
          </p:cNvPr>
          <p:cNvSpPr txBox="1"/>
          <p:nvPr/>
        </p:nvSpPr>
        <p:spPr>
          <a:xfrm>
            <a:off x="237281" y="-212186"/>
            <a:ext cx="7100194" cy="1015663"/>
          </a:xfrm>
          <a:prstGeom prst="rect">
            <a:avLst/>
          </a:prstGeom>
          <a:noFill/>
        </p:spPr>
        <p:txBody>
          <a:bodyPr wrap="square" rtlCol="0">
            <a:spAutoFit/>
          </a:bodyPr>
          <a:lstStyle/>
          <a:p>
            <a:r>
              <a:rPr lang="en-IN" sz="6000" b="1" dirty="0">
                <a:solidFill>
                  <a:schemeClr val="bg1"/>
                </a:solidFill>
              </a:rPr>
              <a:t>7</a:t>
            </a:r>
            <a:r>
              <a:rPr lang="en-IN" sz="3600" b="1" u="sng" baseline="30000" dirty="0">
                <a:solidFill>
                  <a:schemeClr val="bg1"/>
                </a:solidFill>
              </a:rPr>
              <a:t>th</a:t>
            </a:r>
            <a:r>
              <a:rPr lang="en-IN" sz="3600" b="1" u="sng" dirty="0">
                <a:solidFill>
                  <a:schemeClr val="bg1"/>
                </a:solidFill>
              </a:rPr>
              <a:t> </a:t>
            </a:r>
            <a:r>
              <a:rPr lang="en-IN" sz="3400" b="1" u="sng" dirty="0">
                <a:solidFill>
                  <a:schemeClr val="bg1"/>
                </a:solidFill>
              </a:rPr>
              <a:t>Semester Timeline</a:t>
            </a:r>
            <a:r>
              <a:rPr lang="en-IN" sz="3400" b="1" dirty="0">
                <a:solidFill>
                  <a:schemeClr val="bg1"/>
                </a:solidFill>
              </a:rPr>
              <a:t>-</a:t>
            </a:r>
          </a:p>
        </p:txBody>
      </p:sp>
      <p:sp>
        <p:nvSpPr>
          <p:cNvPr id="66" name="TextBox 65">
            <a:extLst>
              <a:ext uri="{FF2B5EF4-FFF2-40B4-BE49-F238E27FC236}">
                <a16:creationId xmlns:a16="http://schemas.microsoft.com/office/drawing/2014/main" id="{6717BA90-A005-44F7-9AE5-40B1E9C15D04}"/>
              </a:ext>
            </a:extLst>
          </p:cNvPr>
          <p:cNvSpPr txBox="1"/>
          <p:nvPr/>
        </p:nvSpPr>
        <p:spPr>
          <a:xfrm>
            <a:off x="2118974" y="4772346"/>
            <a:ext cx="1507207" cy="646331"/>
          </a:xfrm>
          <a:prstGeom prst="rect">
            <a:avLst/>
          </a:prstGeom>
          <a:noFill/>
        </p:spPr>
        <p:txBody>
          <a:bodyPr wrap="square">
            <a:spAutoFit/>
          </a:bodyPr>
          <a:lstStyle/>
          <a:p>
            <a:r>
              <a:rPr lang="en-IN" b="1" dirty="0">
                <a:solidFill>
                  <a:srgbClr val="FF0000"/>
                </a:solidFill>
              </a:rPr>
              <a:t>Synopsis Presentation</a:t>
            </a:r>
          </a:p>
        </p:txBody>
      </p:sp>
      <p:cxnSp>
        <p:nvCxnSpPr>
          <p:cNvPr id="67" name="Straight Connector 66">
            <a:extLst>
              <a:ext uri="{FF2B5EF4-FFF2-40B4-BE49-F238E27FC236}">
                <a16:creationId xmlns:a16="http://schemas.microsoft.com/office/drawing/2014/main" id="{F7BF961E-1320-456B-9181-BE9E900F7063}"/>
              </a:ext>
            </a:extLst>
          </p:cNvPr>
          <p:cNvCxnSpPr>
            <a:cxnSpLocks/>
          </p:cNvCxnSpPr>
          <p:nvPr/>
        </p:nvCxnSpPr>
        <p:spPr>
          <a:xfrm>
            <a:off x="4078162" y="1675529"/>
            <a:ext cx="0" cy="1454820"/>
          </a:xfrm>
          <a:prstGeom prst="line">
            <a:avLst/>
          </a:prstGeom>
          <a:ln w="19050">
            <a:solidFill>
              <a:srgbClr val="FFFF00"/>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ECE463D1-BCA8-4E8C-9C3B-16CCC651B4E4}"/>
              </a:ext>
            </a:extLst>
          </p:cNvPr>
          <p:cNvSpPr/>
          <p:nvPr/>
        </p:nvSpPr>
        <p:spPr>
          <a:xfrm>
            <a:off x="3998550" y="3142238"/>
            <a:ext cx="195943" cy="186598"/>
          </a:xfrm>
          <a:prstGeom prst="ellipse">
            <a:avLst/>
          </a:prstGeom>
          <a:pattFill prst="smGrid">
            <a:fgClr>
              <a:srgbClr val="FFFF00"/>
            </a:fgClr>
            <a:bgClr>
              <a:srgbClr val="FFFF00"/>
            </a:bgClr>
          </a:patt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cxnSp>
        <p:nvCxnSpPr>
          <p:cNvPr id="71" name="Straight Connector 70">
            <a:extLst>
              <a:ext uri="{FF2B5EF4-FFF2-40B4-BE49-F238E27FC236}">
                <a16:creationId xmlns:a16="http://schemas.microsoft.com/office/drawing/2014/main" id="{6119AA30-F891-4612-9A2C-A08795319449}"/>
              </a:ext>
            </a:extLst>
          </p:cNvPr>
          <p:cNvCxnSpPr>
            <a:cxnSpLocks/>
            <a:stCxn id="185" idx="4"/>
          </p:cNvCxnSpPr>
          <p:nvPr/>
        </p:nvCxnSpPr>
        <p:spPr>
          <a:xfrm>
            <a:off x="11370435" y="3327891"/>
            <a:ext cx="0" cy="1444455"/>
          </a:xfrm>
          <a:prstGeom prst="line">
            <a:avLst/>
          </a:prstGeom>
          <a:ln w="19050">
            <a:solidFill>
              <a:schemeClr val="accent2">
                <a:lumMod val="75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B50D6D21-392F-41DB-A126-405EDEDC5C60}"/>
              </a:ext>
            </a:extLst>
          </p:cNvPr>
          <p:cNvSpPr txBox="1"/>
          <p:nvPr/>
        </p:nvSpPr>
        <p:spPr>
          <a:xfrm>
            <a:off x="2014718" y="2354391"/>
            <a:ext cx="1767693" cy="461665"/>
          </a:xfrm>
          <a:prstGeom prst="rect">
            <a:avLst/>
          </a:prstGeom>
          <a:noFill/>
        </p:spPr>
        <p:txBody>
          <a:bodyPr wrap="square" rtlCol="0">
            <a:spAutoFit/>
          </a:bodyPr>
          <a:lstStyle/>
          <a:p>
            <a:r>
              <a:rPr lang="en-IN" sz="2400" b="1" dirty="0">
                <a:solidFill>
                  <a:schemeClr val="bg2"/>
                </a:solidFill>
              </a:rPr>
              <a:t>September</a:t>
            </a:r>
            <a:endParaRPr lang="en-IN" sz="1600" b="1" dirty="0">
              <a:solidFill>
                <a:schemeClr val="bg2"/>
              </a:solidFill>
            </a:endParaRPr>
          </a:p>
        </p:txBody>
      </p:sp>
      <p:sp>
        <p:nvSpPr>
          <p:cNvPr id="81" name="Oval 80">
            <a:extLst>
              <a:ext uri="{FF2B5EF4-FFF2-40B4-BE49-F238E27FC236}">
                <a16:creationId xmlns:a16="http://schemas.microsoft.com/office/drawing/2014/main" id="{2B603A27-D4F2-44EC-BDB7-E010B89C640A}"/>
              </a:ext>
            </a:extLst>
          </p:cNvPr>
          <p:cNvSpPr/>
          <p:nvPr/>
        </p:nvSpPr>
        <p:spPr>
          <a:xfrm>
            <a:off x="1206140" y="3147283"/>
            <a:ext cx="195943" cy="186598"/>
          </a:xfrm>
          <a:prstGeom prst="ellipse">
            <a:avLst/>
          </a:prstGeom>
          <a:pattFill prst="smGrid">
            <a:fgClr>
              <a:srgbClr val="FF0000"/>
            </a:fgClr>
            <a:bgClr>
              <a:srgbClr val="FF0000"/>
            </a:bgClr>
          </a:patt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cxnSp>
        <p:nvCxnSpPr>
          <p:cNvPr id="82" name="Straight Connector 81">
            <a:extLst>
              <a:ext uri="{FF2B5EF4-FFF2-40B4-BE49-F238E27FC236}">
                <a16:creationId xmlns:a16="http://schemas.microsoft.com/office/drawing/2014/main" id="{7F94118F-2459-4174-993B-790E2AA2CA67}"/>
              </a:ext>
            </a:extLst>
          </p:cNvPr>
          <p:cNvCxnSpPr>
            <a:cxnSpLocks/>
          </p:cNvCxnSpPr>
          <p:nvPr/>
        </p:nvCxnSpPr>
        <p:spPr>
          <a:xfrm>
            <a:off x="1304111" y="2331726"/>
            <a:ext cx="0" cy="817188"/>
          </a:xfrm>
          <a:prstGeom prst="line">
            <a:avLst/>
          </a:prstGeom>
          <a:ln w="19050">
            <a:solidFill>
              <a:schemeClr val="accent3"/>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D315823-0FF8-4CAD-87A7-AF3A5E95F43B}"/>
              </a:ext>
            </a:extLst>
          </p:cNvPr>
          <p:cNvCxnSpPr>
            <a:cxnSpLocks/>
            <a:endCxn id="84" idx="2"/>
          </p:cNvCxnSpPr>
          <p:nvPr/>
        </p:nvCxnSpPr>
        <p:spPr>
          <a:xfrm flipV="1">
            <a:off x="1411996" y="3243791"/>
            <a:ext cx="1190464" cy="5456"/>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4" name="Oval 83">
            <a:extLst>
              <a:ext uri="{FF2B5EF4-FFF2-40B4-BE49-F238E27FC236}">
                <a16:creationId xmlns:a16="http://schemas.microsoft.com/office/drawing/2014/main" id="{BB0088B3-5FEF-48EA-B691-E7E21FDADAB0}"/>
              </a:ext>
            </a:extLst>
          </p:cNvPr>
          <p:cNvSpPr/>
          <p:nvPr/>
        </p:nvSpPr>
        <p:spPr>
          <a:xfrm>
            <a:off x="2602460" y="3150492"/>
            <a:ext cx="195943" cy="186598"/>
          </a:xfrm>
          <a:prstGeom prst="ellipse">
            <a:avLst/>
          </a:prstGeom>
          <a:pattFill prst="smGrid">
            <a:fgClr>
              <a:schemeClr val="bg2"/>
            </a:fgClr>
            <a:bgClr>
              <a:schemeClr val="bg2"/>
            </a:bgClr>
          </a:pattFill>
          <a:ln>
            <a:solidFill>
              <a:schemeClr val="accent5">
                <a:lumMod val="50000"/>
              </a:schemeClr>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85" name="Circle: Hollow 84">
            <a:extLst>
              <a:ext uri="{FF2B5EF4-FFF2-40B4-BE49-F238E27FC236}">
                <a16:creationId xmlns:a16="http://schemas.microsoft.com/office/drawing/2014/main" id="{C99D9F1E-C942-4D98-B564-39CAA4C7CF48}"/>
              </a:ext>
            </a:extLst>
          </p:cNvPr>
          <p:cNvSpPr/>
          <p:nvPr/>
        </p:nvSpPr>
        <p:spPr>
          <a:xfrm>
            <a:off x="2482904" y="3010039"/>
            <a:ext cx="461866" cy="450850"/>
          </a:xfrm>
          <a:prstGeom prst="donut">
            <a:avLst>
              <a:gd name="adj" fmla="val 2586"/>
            </a:avLst>
          </a:prstGeom>
          <a:ln>
            <a:solidFill>
              <a:schemeClr val="accent5">
                <a:lumMod val="50000"/>
              </a:schemeClr>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86" name="Circle: Hollow 85">
            <a:extLst>
              <a:ext uri="{FF2B5EF4-FFF2-40B4-BE49-F238E27FC236}">
                <a16:creationId xmlns:a16="http://schemas.microsoft.com/office/drawing/2014/main" id="{7A3F60B8-8DEA-440E-B76B-4353826DB3A1}"/>
              </a:ext>
            </a:extLst>
          </p:cNvPr>
          <p:cNvSpPr/>
          <p:nvPr/>
        </p:nvSpPr>
        <p:spPr>
          <a:xfrm>
            <a:off x="2387546" y="2904889"/>
            <a:ext cx="671674" cy="684178"/>
          </a:xfrm>
          <a:prstGeom prst="donut">
            <a:avLst>
              <a:gd name="adj" fmla="val 2586"/>
            </a:avLst>
          </a:prstGeom>
          <a:ln>
            <a:solidFill>
              <a:schemeClr val="accent5">
                <a:lumMod val="50000"/>
              </a:schemeClr>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cxnSp>
        <p:nvCxnSpPr>
          <p:cNvPr id="87" name="Straight Connector 86">
            <a:extLst>
              <a:ext uri="{FF2B5EF4-FFF2-40B4-BE49-F238E27FC236}">
                <a16:creationId xmlns:a16="http://schemas.microsoft.com/office/drawing/2014/main" id="{E60AFEE3-B18C-4FE0-9DFF-A9C3FD3F9C63}"/>
              </a:ext>
            </a:extLst>
          </p:cNvPr>
          <p:cNvCxnSpPr>
            <a:cxnSpLocks/>
          </p:cNvCxnSpPr>
          <p:nvPr/>
        </p:nvCxnSpPr>
        <p:spPr>
          <a:xfrm>
            <a:off x="2708597" y="3582929"/>
            <a:ext cx="18670" cy="1131176"/>
          </a:xfrm>
          <a:prstGeom prst="line">
            <a:avLst/>
          </a:prstGeom>
          <a:ln w="19050">
            <a:solidFill>
              <a:schemeClr val="accent5">
                <a:lumMod val="50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422CE692-2142-4784-BFD5-390E3AB3047D}"/>
              </a:ext>
            </a:extLst>
          </p:cNvPr>
          <p:cNvSpPr/>
          <p:nvPr/>
        </p:nvSpPr>
        <p:spPr>
          <a:xfrm>
            <a:off x="8685322" y="3148914"/>
            <a:ext cx="195943" cy="186598"/>
          </a:xfrm>
          <a:prstGeom prst="ellipse">
            <a:avLst/>
          </a:prstGeom>
          <a:pattFill prst="smGrid">
            <a:fgClr>
              <a:schemeClr val="accent5"/>
            </a:fgClr>
            <a:bgClr>
              <a:schemeClr val="accent5"/>
            </a:bgClr>
          </a:patt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89" name="Arc 88">
            <a:extLst>
              <a:ext uri="{FF2B5EF4-FFF2-40B4-BE49-F238E27FC236}">
                <a16:creationId xmlns:a16="http://schemas.microsoft.com/office/drawing/2014/main" id="{583BDB29-34DB-4D54-B447-C030E29060F8}"/>
              </a:ext>
            </a:extLst>
          </p:cNvPr>
          <p:cNvSpPr/>
          <p:nvPr/>
        </p:nvSpPr>
        <p:spPr>
          <a:xfrm>
            <a:off x="2286799" y="2793856"/>
            <a:ext cx="914400" cy="914400"/>
          </a:xfrm>
          <a:prstGeom prst="arc">
            <a:avLst>
              <a:gd name="adj1" fmla="val 5841611"/>
              <a:gd name="adj2" fmla="val 10766026"/>
            </a:avLst>
          </a:prstGeom>
          <a:noFill/>
          <a:ln>
            <a:solidFill>
              <a:srgbClr val="00206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94" name="TextBox 93">
            <a:extLst>
              <a:ext uri="{FF2B5EF4-FFF2-40B4-BE49-F238E27FC236}">
                <a16:creationId xmlns:a16="http://schemas.microsoft.com/office/drawing/2014/main" id="{81FA0F73-158F-4FEB-8B18-27FEE45BE852}"/>
              </a:ext>
            </a:extLst>
          </p:cNvPr>
          <p:cNvSpPr txBox="1"/>
          <p:nvPr/>
        </p:nvSpPr>
        <p:spPr>
          <a:xfrm>
            <a:off x="813908" y="1675529"/>
            <a:ext cx="1408920" cy="646331"/>
          </a:xfrm>
          <a:prstGeom prst="rect">
            <a:avLst/>
          </a:prstGeom>
          <a:noFill/>
        </p:spPr>
        <p:txBody>
          <a:bodyPr wrap="square" rtlCol="0">
            <a:spAutoFit/>
          </a:bodyPr>
          <a:lstStyle/>
          <a:p>
            <a:r>
              <a:rPr lang="en-IN" dirty="0">
                <a:solidFill>
                  <a:srgbClr val="FF0000"/>
                </a:solidFill>
              </a:rPr>
              <a:t>Deciding the project idea</a:t>
            </a:r>
          </a:p>
        </p:txBody>
      </p:sp>
      <p:sp>
        <p:nvSpPr>
          <p:cNvPr id="99" name="Oval 98">
            <a:extLst>
              <a:ext uri="{FF2B5EF4-FFF2-40B4-BE49-F238E27FC236}">
                <a16:creationId xmlns:a16="http://schemas.microsoft.com/office/drawing/2014/main" id="{0C8DE933-A2DA-4527-A1FC-9EE5AB812EF6}"/>
              </a:ext>
            </a:extLst>
          </p:cNvPr>
          <p:cNvSpPr/>
          <p:nvPr/>
        </p:nvSpPr>
        <p:spPr>
          <a:xfrm>
            <a:off x="10034814" y="3127318"/>
            <a:ext cx="195943" cy="186598"/>
          </a:xfrm>
          <a:prstGeom prst="ellipse">
            <a:avLst/>
          </a:prstGeom>
          <a:pattFill prst="smGrid">
            <a:fgClr>
              <a:srgbClr val="C00000"/>
            </a:fgClr>
            <a:bgClr>
              <a:srgbClr val="C00000"/>
            </a:bgClr>
          </a:pattFill>
          <a:ln>
            <a:solidFill>
              <a:srgbClr val="C00000"/>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00" name="Circle: Hollow 99">
            <a:extLst>
              <a:ext uri="{FF2B5EF4-FFF2-40B4-BE49-F238E27FC236}">
                <a16:creationId xmlns:a16="http://schemas.microsoft.com/office/drawing/2014/main" id="{D34C8662-B5FB-4EED-97A8-E46087F799D2}"/>
              </a:ext>
            </a:extLst>
          </p:cNvPr>
          <p:cNvSpPr/>
          <p:nvPr/>
        </p:nvSpPr>
        <p:spPr>
          <a:xfrm>
            <a:off x="9911190" y="3001135"/>
            <a:ext cx="461866" cy="450850"/>
          </a:xfrm>
          <a:prstGeom prst="donut">
            <a:avLst>
              <a:gd name="adj" fmla="val 2586"/>
            </a:avLst>
          </a:prstGeom>
          <a:ln>
            <a:solidFill>
              <a:srgbClr val="C00000"/>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101" name="Circle: Hollow 100">
            <a:extLst>
              <a:ext uri="{FF2B5EF4-FFF2-40B4-BE49-F238E27FC236}">
                <a16:creationId xmlns:a16="http://schemas.microsoft.com/office/drawing/2014/main" id="{411DC84D-9782-483E-BDD9-0B72E77118F9}"/>
              </a:ext>
            </a:extLst>
          </p:cNvPr>
          <p:cNvSpPr/>
          <p:nvPr/>
        </p:nvSpPr>
        <p:spPr>
          <a:xfrm>
            <a:off x="9806286" y="2898492"/>
            <a:ext cx="671674" cy="684178"/>
          </a:xfrm>
          <a:prstGeom prst="donut">
            <a:avLst>
              <a:gd name="adj" fmla="val 2586"/>
            </a:avLst>
          </a:prstGeom>
          <a:ln>
            <a:solidFill>
              <a:srgbClr val="C00000"/>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cxnSp>
        <p:nvCxnSpPr>
          <p:cNvPr id="102" name="Straight Connector 101">
            <a:extLst>
              <a:ext uri="{FF2B5EF4-FFF2-40B4-BE49-F238E27FC236}">
                <a16:creationId xmlns:a16="http://schemas.microsoft.com/office/drawing/2014/main" id="{6DB26243-E321-419A-97B5-4303AF32E66C}"/>
              </a:ext>
            </a:extLst>
          </p:cNvPr>
          <p:cNvCxnSpPr>
            <a:cxnSpLocks/>
            <a:stCxn id="101" idx="0"/>
          </p:cNvCxnSpPr>
          <p:nvPr/>
        </p:nvCxnSpPr>
        <p:spPr>
          <a:xfrm flipH="1" flipV="1">
            <a:off x="10127032" y="2125934"/>
            <a:ext cx="15091" cy="772558"/>
          </a:xfrm>
          <a:prstGeom prst="line">
            <a:avLst/>
          </a:prstGeom>
          <a:ln w="19050">
            <a:solidFill>
              <a:srgbClr val="C00000"/>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04" name="Arc 103">
            <a:extLst>
              <a:ext uri="{FF2B5EF4-FFF2-40B4-BE49-F238E27FC236}">
                <a16:creationId xmlns:a16="http://schemas.microsoft.com/office/drawing/2014/main" id="{4F8C5A4D-C972-4E0D-A337-D2B3A82B417F}"/>
              </a:ext>
            </a:extLst>
          </p:cNvPr>
          <p:cNvSpPr/>
          <p:nvPr/>
        </p:nvSpPr>
        <p:spPr>
          <a:xfrm rot="5400000">
            <a:off x="9669832" y="2800631"/>
            <a:ext cx="914400" cy="914400"/>
          </a:xfrm>
          <a:prstGeom prst="arc">
            <a:avLst>
              <a:gd name="adj1" fmla="val 5847749"/>
              <a:gd name="adj2" fmla="val 10768685"/>
            </a:avLst>
          </a:prstGeom>
          <a:noFill/>
          <a:ln>
            <a:solidFill>
              <a:srgbClr val="C00000"/>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6" name="TextBox 105">
            <a:extLst>
              <a:ext uri="{FF2B5EF4-FFF2-40B4-BE49-F238E27FC236}">
                <a16:creationId xmlns:a16="http://schemas.microsoft.com/office/drawing/2014/main" id="{33971D4D-56A4-4B5E-8DBC-AF8893332879}"/>
              </a:ext>
            </a:extLst>
          </p:cNvPr>
          <p:cNvSpPr txBox="1"/>
          <p:nvPr/>
        </p:nvSpPr>
        <p:spPr>
          <a:xfrm>
            <a:off x="3157589" y="926543"/>
            <a:ext cx="2093287" cy="646331"/>
          </a:xfrm>
          <a:prstGeom prst="rect">
            <a:avLst/>
          </a:prstGeom>
          <a:noFill/>
        </p:spPr>
        <p:txBody>
          <a:bodyPr wrap="square" rtlCol="0">
            <a:spAutoFit/>
          </a:bodyPr>
          <a:lstStyle/>
          <a:p>
            <a:r>
              <a:rPr lang="en-IN" dirty="0">
                <a:solidFill>
                  <a:schemeClr val="accent6">
                    <a:lumMod val="50000"/>
                  </a:schemeClr>
                </a:solidFill>
              </a:rPr>
              <a:t>Literature survey of the project</a:t>
            </a:r>
          </a:p>
        </p:txBody>
      </p:sp>
      <p:sp>
        <p:nvSpPr>
          <p:cNvPr id="119" name="Arc 118">
            <a:extLst>
              <a:ext uri="{FF2B5EF4-FFF2-40B4-BE49-F238E27FC236}">
                <a16:creationId xmlns:a16="http://schemas.microsoft.com/office/drawing/2014/main" id="{B1AACD3C-83A2-47E4-BCE7-738A2BE5255C}"/>
              </a:ext>
            </a:extLst>
          </p:cNvPr>
          <p:cNvSpPr/>
          <p:nvPr/>
        </p:nvSpPr>
        <p:spPr>
          <a:xfrm>
            <a:off x="5000263" y="2800631"/>
            <a:ext cx="914400" cy="914400"/>
          </a:xfrm>
          <a:prstGeom prst="arc">
            <a:avLst>
              <a:gd name="adj1" fmla="val 5439924"/>
              <a:gd name="adj2" fmla="val 10697885"/>
            </a:avLst>
          </a:prstGeom>
          <a:noFill/>
          <a:ln>
            <a:solidFill>
              <a:schemeClr val="accent2">
                <a:lumMod val="75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20" name="Oval 119">
            <a:extLst>
              <a:ext uri="{FF2B5EF4-FFF2-40B4-BE49-F238E27FC236}">
                <a16:creationId xmlns:a16="http://schemas.microsoft.com/office/drawing/2014/main" id="{5CD67646-515C-4A86-A98A-AAC48A3FA35A}"/>
              </a:ext>
            </a:extLst>
          </p:cNvPr>
          <p:cNvSpPr/>
          <p:nvPr/>
        </p:nvSpPr>
        <p:spPr>
          <a:xfrm>
            <a:off x="5342489" y="3160054"/>
            <a:ext cx="195943" cy="186598"/>
          </a:xfrm>
          <a:prstGeom prst="ellipse">
            <a:avLst/>
          </a:prstGeom>
          <a:pattFill prst="smGrid">
            <a:fgClr>
              <a:schemeClr val="accent3"/>
            </a:fgClr>
            <a:bgClr>
              <a:schemeClr val="accent3"/>
            </a:bgClr>
          </a:pattFill>
          <a:ln>
            <a:solidFill>
              <a:schemeClr val="accent3"/>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21" name="Circle: Hollow 120">
            <a:extLst>
              <a:ext uri="{FF2B5EF4-FFF2-40B4-BE49-F238E27FC236}">
                <a16:creationId xmlns:a16="http://schemas.microsoft.com/office/drawing/2014/main" id="{53D9E950-5F27-4F39-A591-32C8DA6F74D6}"/>
              </a:ext>
            </a:extLst>
          </p:cNvPr>
          <p:cNvSpPr/>
          <p:nvPr/>
        </p:nvSpPr>
        <p:spPr>
          <a:xfrm>
            <a:off x="5226531" y="3011137"/>
            <a:ext cx="461866" cy="450850"/>
          </a:xfrm>
          <a:prstGeom prst="donut">
            <a:avLst>
              <a:gd name="adj" fmla="val 2586"/>
            </a:avLst>
          </a:prstGeom>
          <a:solidFill>
            <a:schemeClr val="accent2"/>
          </a:solidFill>
          <a:ln>
            <a:solidFill>
              <a:schemeClr val="accent3"/>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sp>
        <p:nvSpPr>
          <p:cNvPr id="122" name="Circle: Hollow 121">
            <a:extLst>
              <a:ext uri="{FF2B5EF4-FFF2-40B4-BE49-F238E27FC236}">
                <a16:creationId xmlns:a16="http://schemas.microsoft.com/office/drawing/2014/main" id="{120B887B-5637-4577-808E-4019CEC5DD1A}"/>
              </a:ext>
            </a:extLst>
          </p:cNvPr>
          <p:cNvSpPr/>
          <p:nvPr/>
        </p:nvSpPr>
        <p:spPr>
          <a:xfrm>
            <a:off x="5121626" y="2906307"/>
            <a:ext cx="671674" cy="684178"/>
          </a:xfrm>
          <a:prstGeom prst="donut">
            <a:avLst>
              <a:gd name="adj" fmla="val 2586"/>
            </a:avLst>
          </a:prstGeom>
          <a:solidFill>
            <a:schemeClr val="accent3"/>
          </a:solidFill>
          <a:ln>
            <a:solidFill>
              <a:schemeClr val="accent3"/>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solidFill>
                <a:schemeClr val="tx1"/>
              </a:solidFill>
            </a:endParaRPr>
          </a:p>
        </p:txBody>
      </p:sp>
      <p:cxnSp>
        <p:nvCxnSpPr>
          <p:cNvPr id="123" name="Straight Connector 122">
            <a:extLst>
              <a:ext uri="{FF2B5EF4-FFF2-40B4-BE49-F238E27FC236}">
                <a16:creationId xmlns:a16="http://schemas.microsoft.com/office/drawing/2014/main" id="{795BC6EA-350F-41D6-927B-540EB9079C6C}"/>
              </a:ext>
            </a:extLst>
          </p:cNvPr>
          <p:cNvCxnSpPr>
            <a:cxnSpLocks/>
            <a:stCxn id="122" idx="4"/>
          </p:cNvCxnSpPr>
          <p:nvPr/>
        </p:nvCxnSpPr>
        <p:spPr>
          <a:xfrm flipH="1">
            <a:off x="5448568" y="3590485"/>
            <a:ext cx="8895" cy="1705025"/>
          </a:xfrm>
          <a:prstGeom prst="line">
            <a:avLst/>
          </a:prstGeom>
          <a:ln w="19050">
            <a:solidFill>
              <a:schemeClr val="accent3"/>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5B45537-A257-4FCF-B0D9-A1F5CC34C0AD}"/>
              </a:ext>
            </a:extLst>
          </p:cNvPr>
          <p:cNvCxnSpPr>
            <a:cxnSpLocks/>
          </p:cNvCxnSpPr>
          <p:nvPr/>
        </p:nvCxnSpPr>
        <p:spPr>
          <a:xfrm flipV="1">
            <a:off x="5793300" y="3240582"/>
            <a:ext cx="805435" cy="12771"/>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34" name="Oval 133">
            <a:extLst>
              <a:ext uri="{FF2B5EF4-FFF2-40B4-BE49-F238E27FC236}">
                <a16:creationId xmlns:a16="http://schemas.microsoft.com/office/drawing/2014/main" id="{4FDC4737-D4C9-4B84-9474-973BE9AA932A}"/>
              </a:ext>
            </a:extLst>
          </p:cNvPr>
          <p:cNvSpPr/>
          <p:nvPr/>
        </p:nvSpPr>
        <p:spPr>
          <a:xfrm>
            <a:off x="6483793" y="3151774"/>
            <a:ext cx="195943" cy="186598"/>
          </a:xfrm>
          <a:prstGeom prst="ellipse">
            <a:avLst/>
          </a:prstGeom>
          <a:pattFill prst="smGrid">
            <a:fgClr>
              <a:schemeClr val="accent2"/>
            </a:fgClr>
            <a:bgClr>
              <a:schemeClr val="accent2"/>
            </a:bgClr>
          </a:patt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cxnSp>
        <p:nvCxnSpPr>
          <p:cNvPr id="135" name="Straight Connector 134">
            <a:extLst>
              <a:ext uri="{FF2B5EF4-FFF2-40B4-BE49-F238E27FC236}">
                <a16:creationId xmlns:a16="http://schemas.microsoft.com/office/drawing/2014/main" id="{C577592F-9A5B-4CA1-ACD3-677420D15BA1}"/>
              </a:ext>
            </a:extLst>
          </p:cNvPr>
          <p:cNvCxnSpPr>
            <a:cxnSpLocks/>
          </p:cNvCxnSpPr>
          <p:nvPr/>
        </p:nvCxnSpPr>
        <p:spPr>
          <a:xfrm>
            <a:off x="6598735" y="3327891"/>
            <a:ext cx="0" cy="901454"/>
          </a:xfrm>
          <a:prstGeom prst="line">
            <a:avLst/>
          </a:prstGeom>
          <a:ln w="19050">
            <a:solidFill>
              <a:schemeClr val="accent2"/>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43" name="TextBox 142">
            <a:extLst>
              <a:ext uri="{FF2B5EF4-FFF2-40B4-BE49-F238E27FC236}">
                <a16:creationId xmlns:a16="http://schemas.microsoft.com/office/drawing/2014/main" id="{F0A49AB8-0C1A-4E24-94D0-01DEC2908B43}"/>
              </a:ext>
            </a:extLst>
          </p:cNvPr>
          <p:cNvSpPr txBox="1"/>
          <p:nvPr/>
        </p:nvSpPr>
        <p:spPr>
          <a:xfrm>
            <a:off x="5984707" y="4276086"/>
            <a:ext cx="1453365" cy="923330"/>
          </a:xfrm>
          <a:prstGeom prst="rect">
            <a:avLst/>
          </a:prstGeom>
          <a:noFill/>
        </p:spPr>
        <p:txBody>
          <a:bodyPr wrap="square" rtlCol="0">
            <a:spAutoFit/>
          </a:bodyPr>
          <a:lstStyle/>
          <a:p>
            <a:r>
              <a:rPr lang="en-IN" dirty="0">
                <a:solidFill>
                  <a:schemeClr val="accent3"/>
                </a:solidFill>
              </a:rPr>
              <a:t>Initiating assembly of the bot</a:t>
            </a:r>
          </a:p>
        </p:txBody>
      </p:sp>
      <p:sp>
        <p:nvSpPr>
          <p:cNvPr id="146" name="Oval 145">
            <a:extLst>
              <a:ext uri="{FF2B5EF4-FFF2-40B4-BE49-F238E27FC236}">
                <a16:creationId xmlns:a16="http://schemas.microsoft.com/office/drawing/2014/main" id="{E6512D40-B10C-4411-A153-A4A1A6870FBD}"/>
              </a:ext>
            </a:extLst>
          </p:cNvPr>
          <p:cNvSpPr/>
          <p:nvPr/>
        </p:nvSpPr>
        <p:spPr>
          <a:xfrm>
            <a:off x="7109524" y="3151663"/>
            <a:ext cx="195943" cy="186598"/>
          </a:xfrm>
          <a:prstGeom prst="ellipse">
            <a:avLst/>
          </a:prstGeom>
          <a:pattFill prst="smGrid">
            <a:fgClr>
              <a:schemeClr val="accent4"/>
            </a:fgClr>
            <a:bgClr>
              <a:schemeClr val="accent4"/>
            </a:bgClr>
          </a:patt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cxnSp>
        <p:nvCxnSpPr>
          <p:cNvPr id="148" name="Straight Connector 147">
            <a:extLst>
              <a:ext uri="{FF2B5EF4-FFF2-40B4-BE49-F238E27FC236}">
                <a16:creationId xmlns:a16="http://schemas.microsoft.com/office/drawing/2014/main" id="{986EEF84-C133-4744-9B10-9F3ADF748EEC}"/>
              </a:ext>
            </a:extLst>
          </p:cNvPr>
          <p:cNvCxnSpPr>
            <a:cxnSpLocks/>
            <a:stCxn id="134" idx="6"/>
            <a:endCxn id="146" idx="2"/>
          </p:cNvCxnSpPr>
          <p:nvPr/>
        </p:nvCxnSpPr>
        <p:spPr>
          <a:xfrm flipV="1">
            <a:off x="6679736" y="3244962"/>
            <a:ext cx="429788" cy="111"/>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060BBD76-C9E8-4E89-A6D2-B3D6E3CFBA2C}"/>
              </a:ext>
            </a:extLst>
          </p:cNvPr>
          <p:cNvCxnSpPr>
            <a:cxnSpLocks/>
          </p:cNvCxnSpPr>
          <p:nvPr/>
        </p:nvCxnSpPr>
        <p:spPr>
          <a:xfrm>
            <a:off x="7189471" y="2028878"/>
            <a:ext cx="18670" cy="1131176"/>
          </a:xfrm>
          <a:prstGeom prst="line">
            <a:avLst/>
          </a:prstGeom>
          <a:ln w="19050">
            <a:solidFill>
              <a:schemeClr val="accent4"/>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54" name="TextBox 153">
            <a:extLst>
              <a:ext uri="{FF2B5EF4-FFF2-40B4-BE49-F238E27FC236}">
                <a16:creationId xmlns:a16="http://schemas.microsoft.com/office/drawing/2014/main" id="{92E70D3F-24CF-4F3D-BF6F-A0D6DA37C250}"/>
              </a:ext>
            </a:extLst>
          </p:cNvPr>
          <p:cNvSpPr txBox="1"/>
          <p:nvPr/>
        </p:nvSpPr>
        <p:spPr>
          <a:xfrm>
            <a:off x="6738912" y="1315096"/>
            <a:ext cx="1374928" cy="642175"/>
          </a:xfrm>
          <a:prstGeom prst="rect">
            <a:avLst/>
          </a:prstGeom>
          <a:noFill/>
        </p:spPr>
        <p:txBody>
          <a:bodyPr wrap="square" rtlCol="0">
            <a:spAutoFit/>
          </a:bodyPr>
          <a:lstStyle/>
          <a:p>
            <a:r>
              <a:rPr lang="en-IN" b="1" dirty="0">
                <a:solidFill>
                  <a:schemeClr val="accent4">
                    <a:lumMod val="75000"/>
                  </a:schemeClr>
                </a:solidFill>
              </a:rPr>
              <a:t>2nd Presentation</a:t>
            </a:r>
          </a:p>
        </p:txBody>
      </p:sp>
      <p:cxnSp>
        <p:nvCxnSpPr>
          <p:cNvPr id="156" name="Straight Connector 155">
            <a:extLst>
              <a:ext uri="{FF2B5EF4-FFF2-40B4-BE49-F238E27FC236}">
                <a16:creationId xmlns:a16="http://schemas.microsoft.com/office/drawing/2014/main" id="{C48C7054-E5AC-4430-A31A-39ED3EF6C3C0}"/>
              </a:ext>
            </a:extLst>
          </p:cNvPr>
          <p:cNvCxnSpPr>
            <a:cxnSpLocks/>
            <a:stCxn id="146" idx="6"/>
            <a:endCxn id="39" idx="2"/>
          </p:cNvCxnSpPr>
          <p:nvPr/>
        </p:nvCxnSpPr>
        <p:spPr>
          <a:xfrm flipV="1">
            <a:off x="7305467" y="3242213"/>
            <a:ext cx="547795" cy="2749"/>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75" name="TextBox 174">
            <a:extLst>
              <a:ext uri="{FF2B5EF4-FFF2-40B4-BE49-F238E27FC236}">
                <a16:creationId xmlns:a16="http://schemas.microsoft.com/office/drawing/2014/main" id="{EE70DF0E-59DE-438C-AB37-AC87BEE1A120}"/>
              </a:ext>
            </a:extLst>
          </p:cNvPr>
          <p:cNvSpPr txBox="1"/>
          <p:nvPr/>
        </p:nvSpPr>
        <p:spPr>
          <a:xfrm>
            <a:off x="7337475" y="2375001"/>
            <a:ext cx="1204176" cy="461665"/>
          </a:xfrm>
          <a:prstGeom prst="rect">
            <a:avLst/>
          </a:prstGeom>
          <a:noFill/>
        </p:spPr>
        <p:txBody>
          <a:bodyPr wrap="none" rtlCol="0">
            <a:spAutoFit/>
          </a:bodyPr>
          <a:lstStyle/>
          <a:p>
            <a:r>
              <a:rPr lang="en-IN" sz="2400" b="1" dirty="0">
                <a:solidFill>
                  <a:schemeClr val="accent4">
                    <a:lumMod val="50000"/>
                  </a:schemeClr>
                </a:solidFill>
              </a:rPr>
              <a:t>October</a:t>
            </a:r>
          </a:p>
        </p:txBody>
      </p:sp>
      <p:sp>
        <p:nvSpPr>
          <p:cNvPr id="176" name="TextBox 175">
            <a:extLst>
              <a:ext uri="{FF2B5EF4-FFF2-40B4-BE49-F238E27FC236}">
                <a16:creationId xmlns:a16="http://schemas.microsoft.com/office/drawing/2014/main" id="{3F426E31-165A-4C1C-BC87-228D60918AF8}"/>
              </a:ext>
            </a:extLst>
          </p:cNvPr>
          <p:cNvSpPr txBox="1"/>
          <p:nvPr/>
        </p:nvSpPr>
        <p:spPr>
          <a:xfrm>
            <a:off x="7469474" y="5402071"/>
            <a:ext cx="1174917" cy="1200329"/>
          </a:xfrm>
          <a:prstGeom prst="rect">
            <a:avLst/>
          </a:prstGeom>
          <a:noFill/>
        </p:spPr>
        <p:txBody>
          <a:bodyPr wrap="square" rtlCol="0">
            <a:spAutoFit/>
          </a:bodyPr>
          <a:lstStyle/>
          <a:p>
            <a:r>
              <a:rPr lang="en-IN" dirty="0">
                <a:solidFill>
                  <a:srgbClr val="0070C0"/>
                </a:solidFill>
              </a:rPr>
              <a:t>A working model capable of walking</a:t>
            </a:r>
          </a:p>
        </p:txBody>
      </p:sp>
      <p:cxnSp>
        <p:nvCxnSpPr>
          <p:cNvPr id="177" name="Straight Connector 176">
            <a:extLst>
              <a:ext uri="{FF2B5EF4-FFF2-40B4-BE49-F238E27FC236}">
                <a16:creationId xmlns:a16="http://schemas.microsoft.com/office/drawing/2014/main" id="{F4094957-00F0-45A1-8836-1D9F4B679242}"/>
              </a:ext>
            </a:extLst>
          </p:cNvPr>
          <p:cNvCxnSpPr>
            <a:cxnSpLocks/>
            <a:endCxn id="88" idx="2"/>
          </p:cNvCxnSpPr>
          <p:nvPr/>
        </p:nvCxnSpPr>
        <p:spPr>
          <a:xfrm>
            <a:off x="8315128" y="3240582"/>
            <a:ext cx="370194" cy="1631"/>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D51E683F-ABA6-452F-B575-E82DCB061AAD}"/>
              </a:ext>
            </a:extLst>
          </p:cNvPr>
          <p:cNvCxnSpPr>
            <a:cxnSpLocks/>
          </p:cNvCxnSpPr>
          <p:nvPr/>
        </p:nvCxnSpPr>
        <p:spPr>
          <a:xfrm>
            <a:off x="8783293" y="3313916"/>
            <a:ext cx="0" cy="646609"/>
          </a:xfrm>
          <a:prstGeom prst="line">
            <a:avLst/>
          </a:prstGeom>
          <a:ln w="19050">
            <a:solidFill>
              <a:schemeClr val="bg2">
                <a:lumMod val="60000"/>
                <a:lumOff val="40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85" name="Oval 184">
            <a:extLst>
              <a:ext uri="{FF2B5EF4-FFF2-40B4-BE49-F238E27FC236}">
                <a16:creationId xmlns:a16="http://schemas.microsoft.com/office/drawing/2014/main" id="{D573B10C-DCD8-446C-B094-7DD9E3937EE4}"/>
              </a:ext>
            </a:extLst>
          </p:cNvPr>
          <p:cNvSpPr/>
          <p:nvPr/>
        </p:nvSpPr>
        <p:spPr>
          <a:xfrm>
            <a:off x="11272463" y="3141293"/>
            <a:ext cx="195943" cy="186598"/>
          </a:xfrm>
          <a:prstGeom prst="ellipse">
            <a:avLst/>
          </a:prstGeom>
          <a:pattFill prst="smGrid">
            <a:fgClr>
              <a:schemeClr val="accent2">
                <a:lumMod val="75000"/>
              </a:schemeClr>
            </a:fgClr>
            <a:bgClr>
              <a:schemeClr val="accent2">
                <a:lumMod val="75000"/>
              </a:schemeClr>
            </a:bgClr>
          </a:patt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91" name="TextBox 190">
            <a:extLst>
              <a:ext uri="{FF2B5EF4-FFF2-40B4-BE49-F238E27FC236}">
                <a16:creationId xmlns:a16="http://schemas.microsoft.com/office/drawing/2014/main" id="{42708C26-367C-449D-BE23-880755CA896C}"/>
              </a:ext>
            </a:extLst>
          </p:cNvPr>
          <p:cNvSpPr txBox="1"/>
          <p:nvPr/>
        </p:nvSpPr>
        <p:spPr>
          <a:xfrm>
            <a:off x="8357205" y="3931346"/>
            <a:ext cx="1530645" cy="646331"/>
          </a:xfrm>
          <a:prstGeom prst="rect">
            <a:avLst/>
          </a:prstGeom>
          <a:noFill/>
        </p:spPr>
        <p:txBody>
          <a:bodyPr wrap="square" rtlCol="0">
            <a:spAutoFit/>
          </a:bodyPr>
          <a:lstStyle/>
          <a:p>
            <a:r>
              <a:rPr lang="en-IN" b="1" dirty="0">
                <a:solidFill>
                  <a:srgbClr val="FF0000"/>
                </a:solidFill>
              </a:rPr>
              <a:t>3</a:t>
            </a:r>
            <a:r>
              <a:rPr lang="en-IN" b="1" baseline="30000" dirty="0">
                <a:solidFill>
                  <a:srgbClr val="FF0000"/>
                </a:solidFill>
              </a:rPr>
              <a:t>rd</a:t>
            </a:r>
            <a:r>
              <a:rPr lang="en-IN" b="1" dirty="0">
                <a:solidFill>
                  <a:srgbClr val="FF0000"/>
                </a:solidFill>
              </a:rPr>
              <a:t> presentation</a:t>
            </a:r>
          </a:p>
        </p:txBody>
      </p:sp>
      <p:cxnSp>
        <p:nvCxnSpPr>
          <p:cNvPr id="192" name="Straight Connector 191">
            <a:extLst>
              <a:ext uri="{FF2B5EF4-FFF2-40B4-BE49-F238E27FC236}">
                <a16:creationId xmlns:a16="http://schemas.microsoft.com/office/drawing/2014/main" id="{B0C38BED-B79F-42F0-A0BA-9543CE1BD3B0}"/>
              </a:ext>
            </a:extLst>
          </p:cNvPr>
          <p:cNvCxnSpPr>
            <a:cxnSpLocks/>
          </p:cNvCxnSpPr>
          <p:nvPr/>
        </p:nvCxnSpPr>
        <p:spPr>
          <a:xfrm flipV="1">
            <a:off x="8881265" y="3240581"/>
            <a:ext cx="1158474" cy="1"/>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198" name="TextBox 197">
            <a:extLst>
              <a:ext uri="{FF2B5EF4-FFF2-40B4-BE49-F238E27FC236}">
                <a16:creationId xmlns:a16="http://schemas.microsoft.com/office/drawing/2014/main" id="{AF9D441A-3015-433C-95FD-EDC7EE8A2092}"/>
              </a:ext>
            </a:extLst>
          </p:cNvPr>
          <p:cNvSpPr txBox="1"/>
          <p:nvPr/>
        </p:nvSpPr>
        <p:spPr>
          <a:xfrm>
            <a:off x="9824763" y="3699068"/>
            <a:ext cx="1466174" cy="400110"/>
          </a:xfrm>
          <a:prstGeom prst="rect">
            <a:avLst/>
          </a:prstGeom>
          <a:noFill/>
        </p:spPr>
        <p:txBody>
          <a:bodyPr wrap="square" rtlCol="0">
            <a:spAutoFit/>
          </a:bodyPr>
          <a:lstStyle/>
          <a:p>
            <a:r>
              <a:rPr lang="en-IN" sz="2000" b="1" dirty="0">
                <a:solidFill>
                  <a:schemeClr val="accent6">
                    <a:lumMod val="50000"/>
                  </a:schemeClr>
                </a:solidFill>
              </a:rPr>
              <a:t>November</a:t>
            </a:r>
            <a:r>
              <a:rPr lang="en-IN" dirty="0"/>
              <a:t> </a:t>
            </a:r>
          </a:p>
        </p:txBody>
      </p:sp>
      <p:sp>
        <p:nvSpPr>
          <p:cNvPr id="200" name="TextBox 199">
            <a:extLst>
              <a:ext uri="{FF2B5EF4-FFF2-40B4-BE49-F238E27FC236}">
                <a16:creationId xmlns:a16="http://schemas.microsoft.com/office/drawing/2014/main" id="{BB050E5C-0681-4F3E-BB6F-729510622955}"/>
              </a:ext>
            </a:extLst>
          </p:cNvPr>
          <p:cNvSpPr txBox="1"/>
          <p:nvPr/>
        </p:nvSpPr>
        <p:spPr>
          <a:xfrm>
            <a:off x="9383789" y="925605"/>
            <a:ext cx="1974271" cy="1200329"/>
          </a:xfrm>
          <a:prstGeom prst="rect">
            <a:avLst/>
          </a:prstGeom>
          <a:noFill/>
        </p:spPr>
        <p:txBody>
          <a:bodyPr wrap="square" rtlCol="0">
            <a:spAutoFit/>
          </a:bodyPr>
          <a:lstStyle/>
          <a:p>
            <a:r>
              <a:rPr lang="en-IN" dirty="0">
                <a:solidFill>
                  <a:schemeClr val="tx2">
                    <a:lumMod val="60000"/>
                    <a:lumOff val="40000"/>
                  </a:schemeClr>
                </a:solidFill>
              </a:rPr>
              <a:t>Robot capable of performing delivery by finding it’s own path</a:t>
            </a:r>
          </a:p>
        </p:txBody>
      </p:sp>
      <p:cxnSp>
        <p:nvCxnSpPr>
          <p:cNvPr id="201" name="Straight Connector 200">
            <a:extLst>
              <a:ext uri="{FF2B5EF4-FFF2-40B4-BE49-F238E27FC236}">
                <a16:creationId xmlns:a16="http://schemas.microsoft.com/office/drawing/2014/main" id="{4EF88FCC-ECCD-43C3-81E4-7D258B86DD28}"/>
              </a:ext>
            </a:extLst>
          </p:cNvPr>
          <p:cNvCxnSpPr>
            <a:cxnSpLocks/>
            <a:endCxn id="185" idx="2"/>
          </p:cNvCxnSpPr>
          <p:nvPr/>
        </p:nvCxnSpPr>
        <p:spPr>
          <a:xfrm flipV="1">
            <a:off x="10477960" y="3234592"/>
            <a:ext cx="794503" cy="24526"/>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213" name="TextBox 212">
            <a:extLst>
              <a:ext uri="{FF2B5EF4-FFF2-40B4-BE49-F238E27FC236}">
                <a16:creationId xmlns:a16="http://schemas.microsoft.com/office/drawing/2014/main" id="{0F4E727C-EA7B-4913-AB82-506BC9824521}"/>
              </a:ext>
            </a:extLst>
          </p:cNvPr>
          <p:cNvSpPr txBox="1"/>
          <p:nvPr/>
        </p:nvSpPr>
        <p:spPr>
          <a:xfrm>
            <a:off x="10668477" y="4728178"/>
            <a:ext cx="1403909" cy="646331"/>
          </a:xfrm>
          <a:prstGeom prst="rect">
            <a:avLst/>
          </a:prstGeom>
          <a:noFill/>
        </p:spPr>
        <p:txBody>
          <a:bodyPr wrap="square" rtlCol="0">
            <a:spAutoFit/>
          </a:bodyPr>
          <a:lstStyle/>
          <a:p>
            <a:r>
              <a:rPr lang="en-IN" b="1" dirty="0">
                <a:solidFill>
                  <a:srgbClr val="FF0000"/>
                </a:solidFill>
              </a:rPr>
              <a:t>Final Presentation</a:t>
            </a:r>
          </a:p>
        </p:txBody>
      </p:sp>
      <p:sp>
        <p:nvSpPr>
          <p:cNvPr id="216" name="TextBox 215">
            <a:extLst>
              <a:ext uri="{FF2B5EF4-FFF2-40B4-BE49-F238E27FC236}">
                <a16:creationId xmlns:a16="http://schemas.microsoft.com/office/drawing/2014/main" id="{9A4AB4B3-5955-46B2-93C4-DD834196A80D}"/>
              </a:ext>
            </a:extLst>
          </p:cNvPr>
          <p:cNvSpPr txBox="1"/>
          <p:nvPr/>
        </p:nvSpPr>
        <p:spPr>
          <a:xfrm>
            <a:off x="111209" y="3399594"/>
            <a:ext cx="1149482" cy="369332"/>
          </a:xfrm>
          <a:prstGeom prst="rect">
            <a:avLst/>
          </a:prstGeom>
          <a:noFill/>
        </p:spPr>
        <p:txBody>
          <a:bodyPr wrap="none" rtlCol="0">
            <a:spAutoFit/>
          </a:bodyPr>
          <a:lstStyle/>
          <a:p>
            <a:r>
              <a:rPr lang="en-IN" b="1" u="sng" dirty="0">
                <a:solidFill>
                  <a:schemeClr val="bg1"/>
                </a:solidFill>
              </a:rPr>
              <a:t>Beginning</a:t>
            </a:r>
          </a:p>
        </p:txBody>
      </p:sp>
      <p:sp>
        <p:nvSpPr>
          <p:cNvPr id="218" name="Oval 217">
            <a:extLst>
              <a:ext uri="{FF2B5EF4-FFF2-40B4-BE49-F238E27FC236}">
                <a16:creationId xmlns:a16="http://schemas.microsoft.com/office/drawing/2014/main" id="{830CB895-3F4C-4F32-BC2E-99B2127D47F5}"/>
              </a:ext>
            </a:extLst>
          </p:cNvPr>
          <p:cNvSpPr/>
          <p:nvPr/>
        </p:nvSpPr>
        <p:spPr>
          <a:xfrm>
            <a:off x="455510" y="3127318"/>
            <a:ext cx="195943" cy="186598"/>
          </a:xfrm>
          <a:prstGeom prst="ellipse">
            <a:avLst/>
          </a:prstGeom>
          <a:pattFill prst="smGrid">
            <a:fgClr>
              <a:schemeClr val="bg2"/>
            </a:fgClr>
            <a:bgClr>
              <a:schemeClr val="bg2"/>
            </a:bgClr>
          </a:pattFill>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pic>
        <p:nvPicPr>
          <p:cNvPr id="226" name="Picture 225">
            <a:extLst>
              <a:ext uri="{FF2B5EF4-FFF2-40B4-BE49-F238E27FC236}">
                <a16:creationId xmlns:a16="http://schemas.microsoft.com/office/drawing/2014/main" id="{E5502AB0-B80D-42D2-A743-A9B9E534F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20" y="813342"/>
            <a:ext cx="869898" cy="7668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28" name="Picture 227">
            <a:extLst>
              <a:ext uri="{FF2B5EF4-FFF2-40B4-BE49-F238E27FC236}">
                <a16:creationId xmlns:a16="http://schemas.microsoft.com/office/drawing/2014/main" id="{18DA84DA-E2A2-4E18-9E8A-19A10EFA4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974" y="5476918"/>
            <a:ext cx="1278074" cy="6390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30" name="Picture 229">
            <a:extLst>
              <a:ext uri="{FF2B5EF4-FFF2-40B4-BE49-F238E27FC236}">
                <a16:creationId xmlns:a16="http://schemas.microsoft.com/office/drawing/2014/main" id="{A8DB6009-3611-4DFE-B3B9-1A5ECB56A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50" y="3768926"/>
            <a:ext cx="1271719" cy="8606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32" name="Picture 231">
            <a:extLst>
              <a:ext uri="{FF2B5EF4-FFF2-40B4-BE49-F238E27FC236}">
                <a16:creationId xmlns:a16="http://schemas.microsoft.com/office/drawing/2014/main" id="{170F0520-00FA-4A6D-A2EF-8FB101B056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1130" y="1376046"/>
            <a:ext cx="700806" cy="7008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34" name="Picture 233">
            <a:extLst>
              <a:ext uri="{FF2B5EF4-FFF2-40B4-BE49-F238E27FC236}">
                <a16:creationId xmlns:a16="http://schemas.microsoft.com/office/drawing/2014/main" id="{64C7BEFB-C876-4DCA-B3B5-CBD6CBA13D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506" y="4407726"/>
            <a:ext cx="773257" cy="83511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36" name="Picture 235">
            <a:extLst>
              <a:ext uri="{FF2B5EF4-FFF2-40B4-BE49-F238E27FC236}">
                <a16:creationId xmlns:a16="http://schemas.microsoft.com/office/drawing/2014/main" id="{E74E87CE-768D-40A2-B4BB-05ECD5207C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6543" y="5213799"/>
            <a:ext cx="849692" cy="9233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38" name="Picture 237">
            <a:extLst>
              <a:ext uri="{FF2B5EF4-FFF2-40B4-BE49-F238E27FC236}">
                <a16:creationId xmlns:a16="http://schemas.microsoft.com/office/drawing/2014/main" id="{34A2DB74-2D22-4ECA-85E7-DB8744E0DE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2321" y="5721849"/>
            <a:ext cx="815391" cy="7882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40" name="Picture 239">
            <a:extLst>
              <a:ext uri="{FF2B5EF4-FFF2-40B4-BE49-F238E27FC236}">
                <a16:creationId xmlns:a16="http://schemas.microsoft.com/office/drawing/2014/main" id="{8B34AB6A-AE21-4F51-8A07-49CCCBF25A5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38385" y="779317"/>
            <a:ext cx="601178" cy="6011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42" name="Picture 241">
            <a:extLst>
              <a:ext uri="{FF2B5EF4-FFF2-40B4-BE49-F238E27FC236}">
                <a16:creationId xmlns:a16="http://schemas.microsoft.com/office/drawing/2014/main" id="{3073AD3B-A670-4895-83CC-3EAAA45679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0657" y="4606828"/>
            <a:ext cx="659982" cy="6599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44" name="Picture 243">
            <a:extLst>
              <a:ext uri="{FF2B5EF4-FFF2-40B4-BE49-F238E27FC236}">
                <a16:creationId xmlns:a16="http://schemas.microsoft.com/office/drawing/2014/main" id="{4DE8EF08-FC9F-4CB4-8550-A9417F2405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22677" y="5413057"/>
            <a:ext cx="670920" cy="64633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46" name="Picture 245">
            <a:extLst>
              <a:ext uri="{FF2B5EF4-FFF2-40B4-BE49-F238E27FC236}">
                <a16:creationId xmlns:a16="http://schemas.microsoft.com/office/drawing/2014/main" id="{E818F611-8F32-46E8-BABC-FFB4468B261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06286" y="95741"/>
            <a:ext cx="725256" cy="7489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248" name="Straight Connector 247">
            <a:extLst>
              <a:ext uri="{FF2B5EF4-FFF2-40B4-BE49-F238E27FC236}">
                <a16:creationId xmlns:a16="http://schemas.microsoft.com/office/drawing/2014/main" id="{D9E09107-DF57-4DA0-83B4-E1AFA52EA7C3}"/>
              </a:ext>
            </a:extLst>
          </p:cNvPr>
          <p:cNvCxnSpPr>
            <a:cxnSpLocks/>
            <a:endCxn id="120" idx="2"/>
          </p:cNvCxnSpPr>
          <p:nvPr/>
        </p:nvCxnSpPr>
        <p:spPr>
          <a:xfrm>
            <a:off x="4204233" y="3246519"/>
            <a:ext cx="1138256" cy="6834"/>
          </a:xfrm>
          <a:prstGeom prst="lin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34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wipe(left)">
                                      <p:cBhvr>
                                        <p:cTn id="7" dur="500"/>
                                        <p:tgtEl>
                                          <p:spTgt spid="21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3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16">
                                            <p:txEl>
                                              <p:pRg st="0" end="0"/>
                                            </p:txEl>
                                          </p:spTgt>
                                        </p:tgtEl>
                                        <p:attrNameLst>
                                          <p:attrName>style.visibility</p:attrName>
                                        </p:attrNameLst>
                                      </p:cBhvr>
                                      <p:to>
                                        <p:strVal val="visible"/>
                                      </p:to>
                                    </p:set>
                                    <p:animEffect transition="in" filter="wipe(left)">
                                      <p:cBhvr>
                                        <p:cTn id="14" dur="500"/>
                                        <p:tgtEl>
                                          <p:spTgt spid="216">
                                            <p:txEl>
                                              <p:pRg st="0" end="0"/>
                                            </p:txEl>
                                          </p:spTgt>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wipe(down)">
                                      <p:cBhvr>
                                        <p:cTn id="26" dur="500"/>
                                        <p:tgtEl>
                                          <p:spTgt spid="82"/>
                                        </p:tgtEl>
                                      </p:cBhvr>
                                    </p:animEffect>
                                  </p:childTnLst>
                                </p:cTn>
                              </p:par>
                            </p:childTnLst>
                          </p:cTn>
                        </p:par>
                        <p:par>
                          <p:cTn id="27" fill="hold">
                            <p:stCondLst>
                              <p:cond delay="2500"/>
                            </p:stCondLst>
                            <p:childTnLst>
                              <p:par>
                                <p:cTn id="28" presetID="1" presetClass="entr" presetSubtype="0" fill="hold" nodeType="afterEffect">
                                  <p:stCondLst>
                                    <p:cond delay="0"/>
                                  </p:stCondLst>
                                  <p:childTnLst>
                                    <p:set>
                                      <p:cBhvr>
                                        <p:cTn id="29" dur="1" fill="hold">
                                          <p:stCondLst>
                                            <p:cond delay="0"/>
                                          </p:stCondLst>
                                        </p:cTn>
                                        <p:tgtEl>
                                          <p:spTgt spid="226"/>
                                        </p:tgtEl>
                                        <p:attrNameLst>
                                          <p:attrName>style.visibility</p:attrName>
                                        </p:attrNameLst>
                                      </p:cBhvr>
                                      <p:to>
                                        <p:strVal val="visible"/>
                                      </p:to>
                                    </p:se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94">
                                            <p:txEl>
                                              <p:pRg st="0" end="0"/>
                                            </p:txEl>
                                          </p:spTgt>
                                        </p:tgtEl>
                                        <p:attrNameLst>
                                          <p:attrName>style.visibility</p:attrName>
                                        </p:attrNameLst>
                                      </p:cBhvr>
                                      <p:to>
                                        <p:strVal val="visible"/>
                                      </p:to>
                                    </p:set>
                                    <p:animEffect transition="in" filter="wipe(left)">
                                      <p:cBhvr>
                                        <p:cTn id="33" dur="500"/>
                                        <p:tgtEl>
                                          <p:spTgt spid="94">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left)">
                                      <p:cBhvr>
                                        <p:cTn id="37" dur="500"/>
                                        <p:tgtEl>
                                          <p:spTgt spid="83"/>
                                        </p:tgtEl>
                                      </p:cBhvr>
                                    </p:animEffect>
                                  </p:childTnLst>
                                </p:cTn>
                              </p:par>
                            </p:childTnLst>
                          </p:cTn>
                        </p:par>
                        <p:par>
                          <p:cTn id="38" fill="hold">
                            <p:stCondLst>
                              <p:cond delay="4000"/>
                            </p:stCondLst>
                            <p:childTnLst>
                              <p:par>
                                <p:cTn id="39" presetID="53" presetClass="entr" presetSubtype="16" fill="hold" grpId="0" nodeType="afterEffect">
                                  <p:stCondLst>
                                    <p:cond delay="0"/>
                                  </p:stCondLst>
                                  <p:childTnLst>
                                    <p:set>
                                      <p:cBhvr>
                                        <p:cTn id="40" dur="1" fill="hold">
                                          <p:stCondLst>
                                            <p:cond delay="0"/>
                                          </p:stCondLst>
                                        </p:cTn>
                                        <p:tgtEl>
                                          <p:spTgt spid="84"/>
                                        </p:tgtEl>
                                        <p:attrNameLst>
                                          <p:attrName>style.visibility</p:attrName>
                                        </p:attrNameLst>
                                      </p:cBhvr>
                                      <p:to>
                                        <p:strVal val="visible"/>
                                      </p:to>
                                    </p:set>
                                    <p:anim calcmode="lin" valueType="num">
                                      <p:cBhvr>
                                        <p:cTn id="41" dur="500" fill="hold"/>
                                        <p:tgtEl>
                                          <p:spTgt spid="84"/>
                                        </p:tgtEl>
                                        <p:attrNameLst>
                                          <p:attrName>ppt_w</p:attrName>
                                        </p:attrNameLst>
                                      </p:cBhvr>
                                      <p:tavLst>
                                        <p:tav tm="0">
                                          <p:val>
                                            <p:fltVal val="0"/>
                                          </p:val>
                                        </p:tav>
                                        <p:tav tm="100000">
                                          <p:val>
                                            <p:strVal val="#ppt_w"/>
                                          </p:val>
                                        </p:tav>
                                      </p:tavLst>
                                    </p:anim>
                                    <p:anim calcmode="lin" valueType="num">
                                      <p:cBhvr>
                                        <p:cTn id="42" dur="500" fill="hold"/>
                                        <p:tgtEl>
                                          <p:spTgt spid="84"/>
                                        </p:tgtEl>
                                        <p:attrNameLst>
                                          <p:attrName>ppt_h</p:attrName>
                                        </p:attrNameLst>
                                      </p:cBhvr>
                                      <p:tavLst>
                                        <p:tav tm="0">
                                          <p:val>
                                            <p:fltVal val="0"/>
                                          </p:val>
                                        </p:tav>
                                        <p:tav tm="100000">
                                          <p:val>
                                            <p:strVal val="#ppt_h"/>
                                          </p:val>
                                        </p:tav>
                                      </p:tavLst>
                                    </p:anim>
                                    <p:animEffect transition="in" filter="fade">
                                      <p:cBhvr>
                                        <p:cTn id="43" dur="500"/>
                                        <p:tgtEl>
                                          <p:spTgt spid="84"/>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85"/>
                                        </p:tgtEl>
                                        <p:attrNameLst>
                                          <p:attrName>style.visibility</p:attrName>
                                        </p:attrNameLst>
                                      </p:cBhvr>
                                      <p:to>
                                        <p:strVal val="visible"/>
                                      </p:to>
                                    </p:set>
                                    <p:anim calcmode="lin" valueType="num">
                                      <p:cBhvr>
                                        <p:cTn id="47" dur="500" fill="hold"/>
                                        <p:tgtEl>
                                          <p:spTgt spid="85"/>
                                        </p:tgtEl>
                                        <p:attrNameLst>
                                          <p:attrName>ppt_w</p:attrName>
                                        </p:attrNameLst>
                                      </p:cBhvr>
                                      <p:tavLst>
                                        <p:tav tm="0">
                                          <p:val>
                                            <p:fltVal val="0"/>
                                          </p:val>
                                        </p:tav>
                                        <p:tav tm="100000">
                                          <p:val>
                                            <p:strVal val="#ppt_w"/>
                                          </p:val>
                                        </p:tav>
                                      </p:tavLst>
                                    </p:anim>
                                    <p:anim calcmode="lin" valueType="num">
                                      <p:cBhvr>
                                        <p:cTn id="48" dur="500" fill="hold"/>
                                        <p:tgtEl>
                                          <p:spTgt spid="85"/>
                                        </p:tgtEl>
                                        <p:attrNameLst>
                                          <p:attrName>ppt_h</p:attrName>
                                        </p:attrNameLst>
                                      </p:cBhvr>
                                      <p:tavLst>
                                        <p:tav tm="0">
                                          <p:val>
                                            <p:fltVal val="0"/>
                                          </p:val>
                                        </p:tav>
                                        <p:tav tm="100000">
                                          <p:val>
                                            <p:strVal val="#ppt_h"/>
                                          </p:val>
                                        </p:tav>
                                      </p:tavLst>
                                    </p:anim>
                                    <p:animEffect transition="in" filter="fade">
                                      <p:cBhvr>
                                        <p:cTn id="49" dur="500"/>
                                        <p:tgtEl>
                                          <p:spTgt spid="85"/>
                                        </p:tgtEl>
                                      </p:cBhvr>
                                    </p:animEffect>
                                  </p:childTnLst>
                                </p:cTn>
                              </p:par>
                            </p:childTnLst>
                          </p:cTn>
                        </p:par>
                        <p:par>
                          <p:cTn id="50" fill="hold">
                            <p:stCondLst>
                              <p:cond delay="5000"/>
                            </p:stCondLst>
                            <p:childTnLst>
                              <p:par>
                                <p:cTn id="51" presetID="53" presetClass="entr" presetSubtype="16" fill="hold" grpId="0" nodeType="afterEffect">
                                  <p:stCondLst>
                                    <p:cond delay="0"/>
                                  </p:stCondLst>
                                  <p:childTnLst>
                                    <p:set>
                                      <p:cBhvr>
                                        <p:cTn id="52" dur="1" fill="hold">
                                          <p:stCondLst>
                                            <p:cond delay="0"/>
                                          </p:stCondLst>
                                        </p:cTn>
                                        <p:tgtEl>
                                          <p:spTgt spid="86"/>
                                        </p:tgtEl>
                                        <p:attrNameLst>
                                          <p:attrName>style.visibility</p:attrName>
                                        </p:attrNameLst>
                                      </p:cBhvr>
                                      <p:to>
                                        <p:strVal val="visible"/>
                                      </p:to>
                                    </p:set>
                                    <p:anim calcmode="lin" valueType="num">
                                      <p:cBhvr>
                                        <p:cTn id="53" dur="500" fill="hold"/>
                                        <p:tgtEl>
                                          <p:spTgt spid="86"/>
                                        </p:tgtEl>
                                        <p:attrNameLst>
                                          <p:attrName>ppt_w</p:attrName>
                                        </p:attrNameLst>
                                      </p:cBhvr>
                                      <p:tavLst>
                                        <p:tav tm="0">
                                          <p:val>
                                            <p:fltVal val="0"/>
                                          </p:val>
                                        </p:tav>
                                        <p:tav tm="100000">
                                          <p:val>
                                            <p:strVal val="#ppt_w"/>
                                          </p:val>
                                        </p:tav>
                                      </p:tavLst>
                                    </p:anim>
                                    <p:anim calcmode="lin" valueType="num">
                                      <p:cBhvr>
                                        <p:cTn id="54" dur="500" fill="hold"/>
                                        <p:tgtEl>
                                          <p:spTgt spid="86"/>
                                        </p:tgtEl>
                                        <p:attrNameLst>
                                          <p:attrName>ppt_h</p:attrName>
                                        </p:attrNameLst>
                                      </p:cBhvr>
                                      <p:tavLst>
                                        <p:tav tm="0">
                                          <p:val>
                                            <p:fltVal val="0"/>
                                          </p:val>
                                        </p:tav>
                                        <p:tav tm="100000">
                                          <p:val>
                                            <p:strVal val="#ppt_h"/>
                                          </p:val>
                                        </p:tav>
                                      </p:tavLst>
                                    </p:anim>
                                    <p:animEffect transition="in" filter="fade">
                                      <p:cBhvr>
                                        <p:cTn id="55" dur="500"/>
                                        <p:tgtEl>
                                          <p:spTgt spid="86"/>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89"/>
                                        </p:tgtEl>
                                        <p:attrNameLst>
                                          <p:attrName>style.visibility</p:attrName>
                                        </p:attrNameLst>
                                      </p:cBhvr>
                                      <p:to>
                                        <p:strVal val="visible"/>
                                      </p:to>
                                    </p:set>
                                    <p:anim calcmode="lin" valueType="num">
                                      <p:cBhvr>
                                        <p:cTn id="59" dur="500" fill="hold"/>
                                        <p:tgtEl>
                                          <p:spTgt spid="89"/>
                                        </p:tgtEl>
                                        <p:attrNameLst>
                                          <p:attrName>ppt_w</p:attrName>
                                        </p:attrNameLst>
                                      </p:cBhvr>
                                      <p:tavLst>
                                        <p:tav tm="0">
                                          <p:val>
                                            <p:fltVal val="0"/>
                                          </p:val>
                                        </p:tav>
                                        <p:tav tm="100000">
                                          <p:val>
                                            <p:strVal val="#ppt_w"/>
                                          </p:val>
                                        </p:tav>
                                      </p:tavLst>
                                    </p:anim>
                                    <p:anim calcmode="lin" valueType="num">
                                      <p:cBhvr>
                                        <p:cTn id="60" dur="500" fill="hold"/>
                                        <p:tgtEl>
                                          <p:spTgt spid="89"/>
                                        </p:tgtEl>
                                        <p:attrNameLst>
                                          <p:attrName>ppt_h</p:attrName>
                                        </p:attrNameLst>
                                      </p:cBhvr>
                                      <p:tavLst>
                                        <p:tav tm="0">
                                          <p:val>
                                            <p:fltVal val="0"/>
                                          </p:val>
                                        </p:tav>
                                        <p:tav tm="100000">
                                          <p:val>
                                            <p:strVal val="#ppt_h"/>
                                          </p:val>
                                        </p:tav>
                                      </p:tavLst>
                                    </p:anim>
                                    <p:animEffect transition="in" filter="fade">
                                      <p:cBhvr>
                                        <p:cTn id="61" dur="500"/>
                                        <p:tgtEl>
                                          <p:spTgt spid="89"/>
                                        </p:tgtEl>
                                      </p:cBhvr>
                                    </p:animEffect>
                                  </p:childTnLst>
                                </p:cTn>
                              </p:par>
                            </p:childTnLst>
                          </p:cTn>
                        </p:par>
                        <p:par>
                          <p:cTn id="62" fill="hold">
                            <p:stCondLst>
                              <p:cond delay="6000"/>
                            </p:stCondLst>
                            <p:childTnLst>
                              <p:par>
                                <p:cTn id="63" presetID="42" presetClass="entr" presetSubtype="0" fill="hold" nodeType="afterEffect">
                                  <p:stCondLst>
                                    <p:cond delay="0"/>
                                  </p:stCondLst>
                                  <p:childTnLst>
                                    <p:set>
                                      <p:cBhvr>
                                        <p:cTn id="64" dur="1" fill="hold">
                                          <p:stCondLst>
                                            <p:cond delay="0"/>
                                          </p:stCondLst>
                                        </p:cTn>
                                        <p:tgtEl>
                                          <p:spTgt spid="79">
                                            <p:txEl>
                                              <p:pRg st="0" end="0"/>
                                            </p:txEl>
                                          </p:spTgt>
                                        </p:tgtEl>
                                        <p:attrNameLst>
                                          <p:attrName>style.visibility</p:attrName>
                                        </p:attrNameLst>
                                      </p:cBhvr>
                                      <p:to>
                                        <p:strVal val="visible"/>
                                      </p:to>
                                    </p:set>
                                    <p:animEffect transition="in" filter="fade">
                                      <p:cBhvr>
                                        <p:cTn id="65" dur="1000"/>
                                        <p:tgtEl>
                                          <p:spTgt spid="79">
                                            <p:txEl>
                                              <p:pRg st="0" end="0"/>
                                            </p:txEl>
                                          </p:spTgt>
                                        </p:tgtEl>
                                      </p:cBhvr>
                                    </p:animEffect>
                                    <p:anim calcmode="lin" valueType="num">
                                      <p:cBhvr>
                                        <p:cTn id="66" dur="10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67" dur="1000" fill="hold"/>
                                        <p:tgtEl>
                                          <p:spTgt spid="79">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22" presetClass="entr" presetSubtype="1" fill="hold" nodeType="afterEffect">
                                  <p:stCondLst>
                                    <p:cond delay="0"/>
                                  </p:stCondLst>
                                  <p:childTnLst>
                                    <p:set>
                                      <p:cBhvr>
                                        <p:cTn id="70" dur="1" fill="hold">
                                          <p:stCondLst>
                                            <p:cond delay="0"/>
                                          </p:stCondLst>
                                        </p:cTn>
                                        <p:tgtEl>
                                          <p:spTgt spid="87"/>
                                        </p:tgtEl>
                                        <p:attrNameLst>
                                          <p:attrName>style.visibility</p:attrName>
                                        </p:attrNameLst>
                                      </p:cBhvr>
                                      <p:to>
                                        <p:strVal val="visible"/>
                                      </p:to>
                                    </p:set>
                                    <p:animEffect transition="in" filter="wipe(up)">
                                      <p:cBhvr>
                                        <p:cTn id="71" dur="500"/>
                                        <p:tgtEl>
                                          <p:spTgt spid="87"/>
                                        </p:tgtEl>
                                      </p:cBhvr>
                                    </p:animEffect>
                                  </p:childTnLst>
                                </p:cTn>
                              </p:par>
                            </p:childTnLst>
                          </p:cTn>
                        </p:par>
                        <p:par>
                          <p:cTn id="72" fill="hold">
                            <p:stCondLst>
                              <p:cond delay="7500"/>
                            </p:stCondLst>
                            <p:childTnLst>
                              <p:par>
                                <p:cTn id="73" presetID="1" presetClass="entr" presetSubtype="0" fill="hold" nodeType="afterEffect">
                                  <p:stCondLst>
                                    <p:cond delay="0"/>
                                  </p:stCondLst>
                                  <p:childTnLst>
                                    <p:set>
                                      <p:cBhvr>
                                        <p:cTn id="74" dur="1" fill="hold">
                                          <p:stCondLst>
                                            <p:cond delay="0"/>
                                          </p:stCondLst>
                                        </p:cTn>
                                        <p:tgtEl>
                                          <p:spTgt spid="228"/>
                                        </p:tgtEl>
                                        <p:attrNameLst>
                                          <p:attrName>style.visibility</p:attrName>
                                        </p:attrNameLst>
                                      </p:cBhvr>
                                      <p:to>
                                        <p:strVal val="visible"/>
                                      </p:to>
                                    </p:set>
                                  </p:childTnLst>
                                </p:cTn>
                              </p:par>
                            </p:childTnLst>
                          </p:cTn>
                        </p:par>
                        <p:par>
                          <p:cTn id="75" fill="hold">
                            <p:stCondLst>
                              <p:cond delay="7500"/>
                            </p:stCondLst>
                            <p:childTnLst>
                              <p:par>
                                <p:cTn id="76" presetID="22" presetClass="entr" presetSubtype="8" fill="hold" nodeType="afterEffect">
                                  <p:stCondLst>
                                    <p:cond delay="0"/>
                                  </p:stCondLst>
                                  <p:childTnLst>
                                    <p:set>
                                      <p:cBhvr>
                                        <p:cTn id="77" dur="1" fill="hold">
                                          <p:stCondLst>
                                            <p:cond delay="0"/>
                                          </p:stCondLst>
                                        </p:cTn>
                                        <p:tgtEl>
                                          <p:spTgt spid="66">
                                            <p:txEl>
                                              <p:pRg st="0" end="0"/>
                                            </p:txEl>
                                          </p:spTgt>
                                        </p:tgtEl>
                                        <p:attrNameLst>
                                          <p:attrName>style.visibility</p:attrName>
                                        </p:attrNameLst>
                                      </p:cBhvr>
                                      <p:to>
                                        <p:strVal val="visible"/>
                                      </p:to>
                                    </p:set>
                                    <p:animEffect transition="in" filter="wipe(left)">
                                      <p:cBhvr>
                                        <p:cTn id="78" dur="500"/>
                                        <p:tgtEl>
                                          <p:spTgt spid="66">
                                            <p:txEl>
                                              <p:pRg st="0" end="0"/>
                                            </p:txEl>
                                          </p:spTgt>
                                        </p:tgtEl>
                                      </p:cBhvr>
                                    </p:animEffect>
                                  </p:childTnLst>
                                </p:cTn>
                              </p:par>
                            </p:childTnLst>
                          </p:cTn>
                        </p:par>
                        <p:par>
                          <p:cTn id="79" fill="hold">
                            <p:stCondLst>
                              <p:cond delay="8000"/>
                            </p:stCondLst>
                            <p:childTnLst>
                              <p:par>
                                <p:cTn id="80" presetID="22" presetClass="entr" presetSubtype="8" fill="hold"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wipe(left)">
                                      <p:cBhvr>
                                        <p:cTn id="82" dur="500"/>
                                        <p:tgtEl>
                                          <p:spTgt spid="47"/>
                                        </p:tgtEl>
                                      </p:cBhvr>
                                    </p:animEffect>
                                  </p:childTnLst>
                                </p:cTn>
                              </p:par>
                            </p:childTnLst>
                          </p:cTn>
                        </p:par>
                        <p:par>
                          <p:cTn id="83" fill="hold">
                            <p:stCondLst>
                              <p:cond delay="8500"/>
                            </p:stCondLst>
                            <p:childTnLst>
                              <p:par>
                                <p:cTn id="84" presetID="53" presetClass="entr" presetSubtype="16"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 calcmode="lin" valueType="num">
                                      <p:cBhvr>
                                        <p:cTn id="86" dur="500" fill="hold"/>
                                        <p:tgtEl>
                                          <p:spTgt spid="70"/>
                                        </p:tgtEl>
                                        <p:attrNameLst>
                                          <p:attrName>ppt_w</p:attrName>
                                        </p:attrNameLst>
                                      </p:cBhvr>
                                      <p:tavLst>
                                        <p:tav tm="0">
                                          <p:val>
                                            <p:fltVal val="0"/>
                                          </p:val>
                                        </p:tav>
                                        <p:tav tm="100000">
                                          <p:val>
                                            <p:strVal val="#ppt_w"/>
                                          </p:val>
                                        </p:tav>
                                      </p:tavLst>
                                    </p:anim>
                                    <p:anim calcmode="lin" valueType="num">
                                      <p:cBhvr>
                                        <p:cTn id="87" dur="500" fill="hold"/>
                                        <p:tgtEl>
                                          <p:spTgt spid="70"/>
                                        </p:tgtEl>
                                        <p:attrNameLst>
                                          <p:attrName>ppt_h</p:attrName>
                                        </p:attrNameLst>
                                      </p:cBhvr>
                                      <p:tavLst>
                                        <p:tav tm="0">
                                          <p:val>
                                            <p:fltVal val="0"/>
                                          </p:val>
                                        </p:tav>
                                        <p:tav tm="100000">
                                          <p:val>
                                            <p:strVal val="#ppt_h"/>
                                          </p:val>
                                        </p:tav>
                                      </p:tavLst>
                                    </p:anim>
                                    <p:animEffect transition="in" filter="fade">
                                      <p:cBhvr>
                                        <p:cTn id="88" dur="500"/>
                                        <p:tgtEl>
                                          <p:spTgt spid="70"/>
                                        </p:tgtEl>
                                      </p:cBhvr>
                                    </p:animEffect>
                                  </p:childTnLst>
                                </p:cTn>
                              </p:par>
                            </p:childTnLst>
                          </p:cTn>
                        </p:par>
                        <p:par>
                          <p:cTn id="89" fill="hold">
                            <p:stCondLst>
                              <p:cond delay="9000"/>
                            </p:stCondLst>
                            <p:childTnLst>
                              <p:par>
                                <p:cTn id="90" presetID="22" presetClass="entr" presetSubtype="4" fill="hold" nodeType="afterEffect">
                                  <p:stCondLst>
                                    <p:cond delay="0"/>
                                  </p:stCondLst>
                                  <p:childTnLst>
                                    <p:set>
                                      <p:cBhvr>
                                        <p:cTn id="91" dur="1" fill="hold">
                                          <p:stCondLst>
                                            <p:cond delay="0"/>
                                          </p:stCondLst>
                                        </p:cTn>
                                        <p:tgtEl>
                                          <p:spTgt spid="67"/>
                                        </p:tgtEl>
                                        <p:attrNameLst>
                                          <p:attrName>style.visibility</p:attrName>
                                        </p:attrNameLst>
                                      </p:cBhvr>
                                      <p:to>
                                        <p:strVal val="visible"/>
                                      </p:to>
                                    </p:set>
                                    <p:animEffect transition="in" filter="wipe(down)">
                                      <p:cBhvr>
                                        <p:cTn id="92" dur="500"/>
                                        <p:tgtEl>
                                          <p:spTgt spid="67"/>
                                        </p:tgtEl>
                                      </p:cBhvr>
                                    </p:animEffect>
                                  </p:childTnLst>
                                </p:cTn>
                              </p:par>
                            </p:childTnLst>
                          </p:cTn>
                        </p:par>
                        <p:par>
                          <p:cTn id="93" fill="hold">
                            <p:stCondLst>
                              <p:cond delay="9500"/>
                            </p:stCondLst>
                            <p:childTnLst>
                              <p:par>
                                <p:cTn id="94" presetID="1" presetClass="entr" presetSubtype="0" fill="hold" nodeType="afterEffect">
                                  <p:stCondLst>
                                    <p:cond delay="0"/>
                                  </p:stCondLst>
                                  <p:childTnLst>
                                    <p:set>
                                      <p:cBhvr>
                                        <p:cTn id="95" dur="1" fill="hold">
                                          <p:stCondLst>
                                            <p:cond delay="0"/>
                                          </p:stCondLst>
                                        </p:cTn>
                                        <p:tgtEl>
                                          <p:spTgt spid="232"/>
                                        </p:tgtEl>
                                        <p:attrNameLst>
                                          <p:attrName>style.visibility</p:attrName>
                                        </p:attrNameLst>
                                      </p:cBhvr>
                                      <p:to>
                                        <p:strVal val="visible"/>
                                      </p:to>
                                    </p:set>
                                  </p:childTnLst>
                                </p:cTn>
                              </p:par>
                            </p:childTnLst>
                          </p:cTn>
                        </p:par>
                        <p:par>
                          <p:cTn id="96" fill="hold">
                            <p:stCondLst>
                              <p:cond delay="9500"/>
                            </p:stCondLst>
                            <p:childTnLst>
                              <p:par>
                                <p:cTn id="97" presetID="22" presetClass="entr" presetSubtype="8" fill="hold" nodeType="afterEffect">
                                  <p:stCondLst>
                                    <p:cond delay="0"/>
                                  </p:stCondLst>
                                  <p:childTnLst>
                                    <p:set>
                                      <p:cBhvr>
                                        <p:cTn id="98" dur="1" fill="hold">
                                          <p:stCondLst>
                                            <p:cond delay="0"/>
                                          </p:stCondLst>
                                        </p:cTn>
                                        <p:tgtEl>
                                          <p:spTgt spid="106">
                                            <p:txEl>
                                              <p:pRg st="0" end="0"/>
                                            </p:txEl>
                                          </p:spTgt>
                                        </p:tgtEl>
                                        <p:attrNameLst>
                                          <p:attrName>style.visibility</p:attrName>
                                        </p:attrNameLst>
                                      </p:cBhvr>
                                      <p:to>
                                        <p:strVal val="visible"/>
                                      </p:to>
                                    </p:set>
                                    <p:animEffect transition="in" filter="wipe(left)">
                                      <p:cBhvr>
                                        <p:cTn id="99" dur="500"/>
                                        <p:tgtEl>
                                          <p:spTgt spid="106">
                                            <p:txEl>
                                              <p:pRg st="0" end="0"/>
                                            </p:txEl>
                                          </p:spTgt>
                                        </p:tgtEl>
                                      </p:cBhvr>
                                    </p:animEffect>
                                  </p:childTnLst>
                                </p:cTn>
                              </p:par>
                            </p:childTnLst>
                          </p:cTn>
                        </p:par>
                        <p:par>
                          <p:cTn id="100" fill="hold">
                            <p:stCondLst>
                              <p:cond delay="10000"/>
                            </p:stCondLst>
                            <p:childTnLst>
                              <p:par>
                                <p:cTn id="101" presetID="22" presetClass="entr" presetSubtype="8" fill="hold" nodeType="afterEffect">
                                  <p:stCondLst>
                                    <p:cond delay="0"/>
                                  </p:stCondLst>
                                  <p:childTnLst>
                                    <p:set>
                                      <p:cBhvr>
                                        <p:cTn id="102" dur="1" fill="hold">
                                          <p:stCondLst>
                                            <p:cond delay="0"/>
                                          </p:stCondLst>
                                        </p:cTn>
                                        <p:tgtEl>
                                          <p:spTgt spid="248"/>
                                        </p:tgtEl>
                                        <p:attrNameLst>
                                          <p:attrName>style.visibility</p:attrName>
                                        </p:attrNameLst>
                                      </p:cBhvr>
                                      <p:to>
                                        <p:strVal val="visible"/>
                                      </p:to>
                                    </p:set>
                                    <p:animEffect transition="in" filter="wipe(left)">
                                      <p:cBhvr>
                                        <p:cTn id="103" dur="500"/>
                                        <p:tgtEl>
                                          <p:spTgt spid="248"/>
                                        </p:tgtEl>
                                      </p:cBhvr>
                                    </p:animEffect>
                                  </p:childTnLst>
                                </p:cTn>
                              </p:par>
                            </p:childTnLst>
                          </p:cTn>
                        </p:par>
                        <p:par>
                          <p:cTn id="104" fill="hold">
                            <p:stCondLst>
                              <p:cond delay="10500"/>
                            </p:stCondLst>
                            <p:childTnLst>
                              <p:par>
                                <p:cTn id="105" presetID="53" presetClass="entr" presetSubtype="16" fill="hold" grpId="0" nodeType="afterEffect">
                                  <p:stCondLst>
                                    <p:cond delay="0"/>
                                  </p:stCondLst>
                                  <p:childTnLst>
                                    <p:set>
                                      <p:cBhvr>
                                        <p:cTn id="106" dur="1" fill="hold">
                                          <p:stCondLst>
                                            <p:cond delay="0"/>
                                          </p:stCondLst>
                                        </p:cTn>
                                        <p:tgtEl>
                                          <p:spTgt spid="120"/>
                                        </p:tgtEl>
                                        <p:attrNameLst>
                                          <p:attrName>style.visibility</p:attrName>
                                        </p:attrNameLst>
                                      </p:cBhvr>
                                      <p:to>
                                        <p:strVal val="visible"/>
                                      </p:to>
                                    </p:set>
                                    <p:anim calcmode="lin" valueType="num">
                                      <p:cBhvr>
                                        <p:cTn id="107" dur="500" fill="hold"/>
                                        <p:tgtEl>
                                          <p:spTgt spid="120"/>
                                        </p:tgtEl>
                                        <p:attrNameLst>
                                          <p:attrName>ppt_w</p:attrName>
                                        </p:attrNameLst>
                                      </p:cBhvr>
                                      <p:tavLst>
                                        <p:tav tm="0">
                                          <p:val>
                                            <p:fltVal val="0"/>
                                          </p:val>
                                        </p:tav>
                                        <p:tav tm="100000">
                                          <p:val>
                                            <p:strVal val="#ppt_w"/>
                                          </p:val>
                                        </p:tav>
                                      </p:tavLst>
                                    </p:anim>
                                    <p:anim calcmode="lin" valueType="num">
                                      <p:cBhvr>
                                        <p:cTn id="108" dur="500" fill="hold"/>
                                        <p:tgtEl>
                                          <p:spTgt spid="120"/>
                                        </p:tgtEl>
                                        <p:attrNameLst>
                                          <p:attrName>ppt_h</p:attrName>
                                        </p:attrNameLst>
                                      </p:cBhvr>
                                      <p:tavLst>
                                        <p:tav tm="0">
                                          <p:val>
                                            <p:fltVal val="0"/>
                                          </p:val>
                                        </p:tav>
                                        <p:tav tm="100000">
                                          <p:val>
                                            <p:strVal val="#ppt_h"/>
                                          </p:val>
                                        </p:tav>
                                      </p:tavLst>
                                    </p:anim>
                                    <p:animEffect transition="in" filter="fade">
                                      <p:cBhvr>
                                        <p:cTn id="109" dur="500"/>
                                        <p:tgtEl>
                                          <p:spTgt spid="120"/>
                                        </p:tgtEl>
                                      </p:cBhvr>
                                    </p:animEffect>
                                  </p:childTnLst>
                                </p:cTn>
                              </p:par>
                            </p:childTnLst>
                          </p:cTn>
                        </p:par>
                        <p:par>
                          <p:cTn id="110" fill="hold">
                            <p:stCondLst>
                              <p:cond delay="11000"/>
                            </p:stCondLst>
                            <p:childTnLst>
                              <p:par>
                                <p:cTn id="111" presetID="53" presetClass="entr" presetSubtype="16" fill="hold" grpId="0" nodeType="afterEffect">
                                  <p:stCondLst>
                                    <p:cond delay="0"/>
                                  </p:stCondLst>
                                  <p:childTnLst>
                                    <p:set>
                                      <p:cBhvr>
                                        <p:cTn id="112" dur="1" fill="hold">
                                          <p:stCondLst>
                                            <p:cond delay="0"/>
                                          </p:stCondLst>
                                        </p:cTn>
                                        <p:tgtEl>
                                          <p:spTgt spid="121"/>
                                        </p:tgtEl>
                                        <p:attrNameLst>
                                          <p:attrName>style.visibility</p:attrName>
                                        </p:attrNameLst>
                                      </p:cBhvr>
                                      <p:to>
                                        <p:strVal val="visible"/>
                                      </p:to>
                                    </p:set>
                                    <p:anim calcmode="lin" valueType="num">
                                      <p:cBhvr>
                                        <p:cTn id="113" dur="500" fill="hold"/>
                                        <p:tgtEl>
                                          <p:spTgt spid="121"/>
                                        </p:tgtEl>
                                        <p:attrNameLst>
                                          <p:attrName>ppt_w</p:attrName>
                                        </p:attrNameLst>
                                      </p:cBhvr>
                                      <p:tavLst>
                                        <p:tav tm="0">
                                          <p:val>
                                            <p:fltVal val="0"/>
                                          </p:val>
                                        </p:tav>
                                        <p:tav tm="100000">
                                          <p:val>
                                            <p:strVal val="#ppt_w"/>
                                          </p:val>
                                        </p:tav>
                                      </p:tavLst>
                                    </p:anim>
                                    <p:anim calcmode="lin" valueType="num">
                                      <p:cBhvr>
                                        <p:cTn id="114" dur="500" fill="hold"/>
                                        <p:tgtEl>
                                          <p:spTgt spid="121"/>
                                        </p:tgtEl>
                                        <p:attrNameLst>
                                          <p:attrName>ppt_h</p:attrName>
                                        </p:attrNameLst>
                                      </p:cBhvr>
                                      <p:tavLst>
                                        <p:tav tm="0">
                                          <p:val>
                                            <p:fltVal val="0"/>
                                          </p:val>
                                        </p:tav>
                                        <p:tav tm="100000">
                                          <p:val>
                                            <p:strVal val="#ppt_h"/>
                                          </p:val>
                                        </p:tav>
                                      </p:tavLst>
                                    </p:anim>
                                    <p:animEffect transition="in" filter="fade">
                                      <p:cBhvr>
                                        <p:cTn id="115" dur="500"/>
                                        <p:tgtEl>
                                          <p:spTgt spid="121"/>
                                        </p:tgtEl>
                                      </p:cBhvr>
                                    </p:animEffect>
                                  </p:childTnLst>
                                </p:cTn>
                              </p:par>
                            </p:childTnLst>
                          </p:cTn>
                        </p:par>
                        <p:par>
                          <p:cTn id="116" fill="hold">
                            <p:stCondLst>
                              <p:cond delay="11500"/>
                            </p:stCondLst>
                            <p:childTnLst>
                              <p:par>
                                <p:cTn id="117" presetID="53" presetClass="entr" presetSubtype="16" fill="hold" grpId="0" nodeType="afterEffect">
                                  <p:stCondLst>
                                    <p:cond delay="0"/>
                                  </p:stCondLst>
                                  <p:childTnLst>
                                    <p:set>
                                      <p:cBhvr>
                                        <p:cTn id="118" dur="1" fill="hold">
                                          <p:stCondLst>
                                            <p:cond delay="0"/>
                                          </p:stCondLst>
                                        </p:cTn>
                                        <p:tgtEl>
                                          <p:spTgt spid="122"/>
                                        </p:tgtEl>
                                        <p:attrNameLst>
                                          <p:attrName>style.visibility</p:attrName>
                                        </p:attrNameLst>
                                      </p:cBhvr>
                                      <p:to>
                                        <p:strVal val="visible"/>
                                      </p:to>
                                    </p:set>
                                    <p:anim calcmode="lin" valueType="num">
                                      <p:cBhvr>
                                        <p:cTn id="119" dur="500" fill="hold"/>
                                        <p:tgtEl>
                                          <p:spTgt spid="122"/>
                                        </p:tgtEl>
                                        <p:attrNameLst>
                                          <p:attrName>ppt_w</p:attrName>
                                        </p:attrNameLst>
                                      </p:cBhvr>
                                      <p:tavLst>
                                        <p:tav tm="0">
                                          <p:val>
                                            <p:fltVal val="0"/>
                                          </p:val>
                                        </p:tav>
                                        <p:tav tm="100000">
                                          <p:val>
                                            <p:strVal val="#ppt_w"/>
                                          </p:val>
                                        </p:tav>
                                      </p:tavLst>
                                    </p:anim>
                                    <p:anim calcmode="lin" valueType="num">
                                      <p:cBhvr>
                                        <p:cTn id="120" dur="500" fill="hold"/>
                                        <p:tgtEl>
                                          <p:spTgt spid="122"/>
                                        </p:tgtEl>
                                        <p:attrNameLst>
                                          <p:attrName>ppt_h</p:attrName>
                                        </p:attrNameLst>
                                      </p:cBhvr>
                                      <p:tavLst>
                                        <p:tav tm="0">
                                          <p:val>
                                            <p:fltVal val="0"/>
                                          </p:val>
                                        </p:tav>
                                        <p:tav tm="100000">
                                          <p:val>
                                            <p:strVal val="#ppt_h"/>
                                          </p:val>
                                        </p:tav>
                                      </p:tavLst>
                                    </p:anim>
                                    <p:animEffect transition="in" filter="fade">
                                      <p:cBhvr>
                                        <p:cTn id="121" dur="500"/>
                                        <p:tgtEl>
                                          <p:spTgt spid="122"/>
                                        </p:tgtEl>
                                      </p:cBhvr>
                                    </p:animEffect>
                                  </p:childTnLst>
                                </p:cTn>
                              </p:par>
                            </p:childTnLst>
                          </p:cTn>
                        </p:par>
                        <p:par>
                          <p:cTn id="122" fill="hold">
                            <p:stCondLst>
                              <p:cond delay="12000"/>
                            </p:stCondLst>
                            <p:childTnLst>
                              <p:par>
                                <p:cTn id="123" presetID="53" presetClass="entr" presetSubtype="16" fill="hold" grpId="0" nodeType="afterEffect">
                                  <p:stCondLst>
                                    <p:cond delay="0"/>
                                  </p:stCondLst>
                                  <p:childTnLst>
                                    <p:set>
                                      <p:cBhvr>
                                        <p:cTn id="124" dur="1" fill="hold">
                                          <p:stCondLst>
                                            <p:cond delay="0"/>
                                          </p:stCondLst>
                                        </p:cTn>
                                        <p:tgtEl>
                                          <p:spTgt spid="119"/>
                                        </p:tgtEl>
                                        <p:attrNameLst>
                                          <p:attrName>style.visibility</p:attrName>
                                        </p:attrNameLst>
                                      </p:cBhvr>
                                      <p:to>
                                        <p:strVal val="visible"/>
                                      </p:to>
                                    </p:set>
                                    <p:anim calcmode="lin" valueType="num">
                                      <p:cBhvr>
                                        <p:cTn id="125" dur="500" fill="hold"/>
                                        <p:tgtEl>
                                          <p:spTgt spid="119"/>
                                        </p:tgtEl>
                                        <p:attrNameLst>
                                          <p:attrName>ppt_w</p:attrName>
                                        </p:attrNameLst>
                                      </p:cBhvr>
                                      <p:tavLst>
                                        <p:tav tm="0">
                                          <p:val>
                                            <p:fltVal val="0"/>
                                          </p:val>
                                        </p:tav>
                                        <p:tav tm="100000">
                                          <p:val>
                                            <p:strVal val="#ppt_w"/>
                                          </p:val>
                                        </p:tav>
                                      </p:tavLst>
                                    </p:anim>
                                    <p:anim calcmode="lin" valueType="num">
                                      <p:cBhvr>
                                        <p:cTn id="126" dur="500" fill="hold"/>
                                        <p:tgtEl>
                                          <p:spTgt spid="119"/>
                                        </p:tgtEl>
                                        <p:attrNameLst>
                                          <p:attrName>ppt_h</p:attrName>
                                        </p:attrNameLst>
                                      </p:cBhvr>
                                      <p:tavLst>
                                        <p:tav tm="0">
                                          <p:val>
                                            <p:fltVal val="0"/>
                                          </p:val>
                                        </p:tav>
                                        <p:tav tm="100000">
                                          <p:val>
                                            <p:strVal val="#ppt_h"/>
                                          </p:val>
                                        </p:tav>
                                      </p:tavLst>
                                    </p:anim>
                                    <p:animEffect transition="in" filter="fade">
                                      <p:cBhvr>
                                        <p:cTn id="127" dur="500"/>
                                        <p:tgtEl>
                                          <p:spTgt spid="119"/>
                                        </p:tgtEl>
                                      </p:cBhvr>
                                    </p:animEffect>
                                  </p:childTnLst>
                                </p:cTn>
                              </p:par>
                            </p:childTnLst>
                          </p:cTn>
                        </p:par>
                        <p:par>
                          <p:cTn id="128" fill="hold">
                            <p:stCondLst>
                              <p:cond delay="12500"/>
                            </p:stCondLst>
                            <p:childTnLst>
                              <p:par>
                                <p:cTn id="129" presetID="22" presetClass="entr" presetSubtype="1" fill="hold" nodeType="after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wipe(up)">
                                      <p:cBhvr>
                                        <p:cTn id="131" dur="500"/>
                                        <p:tgtEl>
                                          <p:spTgt spid="123"/>
                                        </p:tgtEl>
                                      </p:cBhvr>
                                    </p:animEffect>
                                  </p:childTnLst>
                                </p:cTn>
                              </p:par>
                            </p:childTnLst>
                          </p:cTn>
                        </p:par>
                        <p:par>
                          <p:cTn id="132" fill="hold">
                            <p:stCondLst>
                              <p:cond delay="13000"/>
                            </p:stCondLst>
                            <p:childTnLst>
                              <p:par>
                                <p:cTn id="133" presetID="1" presetClass="entr" presetSubtype="0" fill="hold" nodeType="afterEffect">
                                  <p:stCondLst>
                                    <p:cond delay="0"/>
                                  </p:stCondLst>
                                  <p:childTnLst>
                                    <p:set>
                                      <p:cBhvr>
                                        <p:cTn id="134" dur="1" fill="hold">
                                          <p:stCondLst>
                                            <p:cond delay="0"/>
                                          </p:stCondLst>
                                        </p:cTn>
                                        <p:tgtEl>
                                          <p:spTgt spid="234"/>
                                        </p:tgtEl>
                                        <p:attrNameLst>
                                          <p:attrName>style.visibility</p:attrName>
                                        </p:attrNameLst>
                                      </p:cBhvr>
                                      <p:to>
                                        <p:strVal val="visible"/>
                                      </p:to>
                                    </p:set>
                                  </p:childTnLst>
                                </p:cTn>
                              </p:par>
                            </p:childTnLst>
                          </p:cTn>
                        </p:par>
                        <p:par>
                          <p:cTn id="135" fill="hold">
                            <p:stCondLst>
                              <p:cond delay="13000"/>
                            </p:stCondLst>
                            <p:childTnLst>
                              <p:par>
                                <p:cTn id="136" presetID="22" presetClass="entr" presetSubtype="8" fill="hold" grpId="0" nodeType="afterEffect">
                                  <p:stCondLst>
                                    <p:cond delay="0"/>
                                  </p:stCondLst>
                                  <p:childTnLst>
                                    <p:set>
                                      <p:cBhvr>
                                        <p:cTn id="137" dur="1" fill="hold">
                                          <p:stCondLst>
                                            <p:cond delay="0"/>
                                          </p:stCondLst>
                                        </p:cTn>
                                        <p:tgtEl>
                                          <p:spTgt spid="61"/>
                                        </p:tgtEl>
                                        <p:attrNameLst>
                                          <p:attrName>style.visibility</p:attrName>
                                        </p:attrNameLst>
                                      </p:cBhvr>
                                      <p:to>
                                        <p:strVal val="visible"/>
                                      </p:to>
                                    </p:set>
                                    <p:animEffect transition="in" filter="wipe(left)">
                                      <p:cBhvr>
                                        <p:cTn id="138" dur="500"/>
                                        <p:tgtEl>
                                          <p:spTgt spid="61"/>
                                        </p:tgtEl>
                                      </p:cBhvr>
                                    </p:animEffect>
                                  </p:childTnLst>
                                </p:cTn>
                              </p:par>
                            </p:childTnLst>
                          </p:cTn>
                        </p:par>
                        <p:par>
                          <p:cTn id="139" fill="hold">
                            <p:stCondLst>
                              <p:cond delay="13500"/>
                            </p:stCondLst>
                            <p:childTnLst>
                              <p:par>
                                <p:cTn id="140" presetID="22" presetClass="entr" presetSubtype="8" fill="hold" nodeType="afterEffect">
                                  <p:stCondLst>
                                    <p:cond delay="0"/>
                                  </p:stCondLst>
                                  <p:childTnLst>
                                    <p:set>
                                      <p:cBhvr>
                                        <p:cTn id="141" dur="1" fill="hold">
                                          <p:stCondLst>
                                            <p:cond delay="0"/>
                                          </p:stCondLst>
                                        </p:cTn>
                                        <p:tgtEl>
                                          <p:spTgt spid="132"/>
                                        </p:tgtEl>
                                        <p:attrNameLst>
                                          <p:attrName>style.visibility</p:attrName>
                                        </p:attrNameLst>
                                      </p:cBhvr>
                                      <p:to>
                                        <p:strVal val="visible"/>
                                      </p:to>
                                    </p:set>
                                    <p:animEffect transition="in" filter="wipe(left)">
                                      <p:cBhvr>
                                        <p:cTn id="142" dur="500"/>
                                        <p:tgtEl>
                                          <p:spTgt spid="132"/>
                                        </p:tgtEl>
                                      </p:cBhvr>
                                    </p:animEffect>
                                  </p:childTnLst>
                                </p:cTn>
                              </p:par>
                            </p:childTnLst>
                          </p:cTn>
                        </p:par>
                        <p:par>
                          <p:cTn id="143" fill="hold">
                            <p:stCondLst>
                              <p:cond delay="14000"/>
                            </p:stCondLst>
                            <p:childTnLst>
                              <p:par>
                                <p:cTn id="144" presetID="53" presetClass="entr" presetSubtype="16" fill="hold" grpId="0" nodeType="afterEffect">
                                  <p:stCondLst>
                                    <p:cond delay="0"/>
                                  </p:stCondLst>
                                  <p:childTnLst>
                                    <p:set>
                                      <p:cBhvr>
                                        <p:cTn id="145" dur="1" fill="hold">
                                          <p:stCondLst>
                                            <p:cond delay="0"/>
                                          </p:stCondLst>
                                        </p:cTn>
                                        <p:tgtEl>
                                          <p:spTgt spid="134"/>
                                        </p:tgtEl>
                                        <p:attrNameLst>
                                          <p:attrName>style.visibility</p:attrName>
                                        </p:attrNameLst>
                                      </p:cBhvr>
                                      <p:to>
                                        <p:strVal val="visible"/>
                                      </p:to>
                                    </p:set>
                                    <p:anim calcmode="lin" valueType="num">
                                      <p:cBhvr>
                                        <p:cTn id="146" dur="500" fill="hold"/>
                                        <p:tgtEl>
                                          <p:spTgt spid="134"/>
                                        </p:tgtEl>
                                        <p:attrNameLst>
                                          <p:attrName>ppt_w</p:attrName>
                                        </p:attrNameLst>
                                      </p:cBhvr>
                                      <p:tavLst>
                                        <p:tav tm="0">
                                          <p:val>
                                            <p:fltVal val="0"/>
                                          </p:val>
                                        </p:tav>
                                        <p:tav tm="100000">
                                          <p:val>
                                            <p:strVal val="#ppt_w"/>
                                          </p:val>
                                        </p:tav>
                                      </p:tavLst>
                                    </p:anim>
                                    <p:anim calcmode="lin" valueType="num">
                                      <p:cBhvr>
                                        <p:cTn id="147" dur="500" fill="hold"/>
                                        <p:tgtEl>
                                          <p:spTgt spid="134"/>
                                        </p:tgtEl>
                                        <p:attrNameLst>
                                          <p:attrName>ppt_h</p:attrName>
                                        </p:attrNameLst>
                                      </p:cBhvr>
                                      <p:tavLst>
                                        <p:tav tm="0">
                                          <p:val>
                                            <p:fltVal val="0"/>
                                          </p:val>
                                        </p:tav>
                                        <p:tav tm="100000">
                                          <p:val>
                                            <p:strVal val="#ppt_h"/>
                                          </p:val>
                                        </p:tav>
                                      </p:tavLst>
                                    </p:anim>
                                    <p:animEffect transition="in" filter="fade">
                                      <p:cBhvr>
                                        <p:cTn id="148" dur="500"/>
                                        <p:tgtEl>
                                          <p:spTgt spid="134"/>
                                        </p:tgtEl>
                                      </p:cBhvr>
                                    </p:animEffect>
                                  </p:childTnLst>
                                </p:cTn>
                              </p:par>
                            </p:childTnLst>
                          </p:cTn>
                        </p:par>
                        <p:par>
                          <p:cTn id="149" fill="hold">
                            <p:stCondLst>
                              <p:cond delay="14500"/>
                            </p:stCondLst>
                            <p:childTnLst>
                              <p:par>
                                <p:cTn id="150" presetID="22" presetClass="entr" presetSubtype="4" fill="hold" nodeType="afterEffect">
                                  <p:stCondLst>
                                    <p:cond delay="0"/>
                                  </p:stCondLst>
                                  <p:childTnLst>
                                    <p:set>
                                      <p:cBhvr>
                                        <p:cTn id="151" dur="1" fill="hold">
                                          <p:stCondLst>
                                            <p:cond delay="0"/>
                                          </p:stCondLst>
                                        </p:cTn>
                                        <p:tgtEl>
                                          <p:spTgt spid="135"/>
                                        </p:tgtEl>
                                        <p:attrNameLst>
                                          <p:attrName>style.visibility</p:attrName>
                                        </p:attrNameLst>
                                      </p:cBhvr>
                                      <p:to>
                                        <p:strVal val="visible"/>
                                      </p:to>
                                    </p:set>
                                    <p:animEffect transition="in" filter="wipe(down)">
                                      <p:cBhvr>
                                        <p:cTn id="152" dur="500"/>
                                        <p:tgtEl>
                                          <p:spTgt spid="135"/>
                                        </p:tgtEl>
                                      </p:cBhvr>
                                    </p:animEffect>
                                  </p:childTnLst>
                                </p:cTn>
                              </p:par>
                            </p:childTnLst>
                          </p:cTn>
                        </p:par>
                        <p:par>
                          <p:cTn id="153" fill="hold">
                            <p:stCondLst>
                              <p:cond delay="15000"/>
                            </p:stCondLst>
                            <p:childTnLst>
                              <p:par>
                                <p:cTn id="154" presetID="1" presetClass="entr" presetSubtype="0" fill="hold" nodeType="afterEffect">
                                  <p:stCondLst>
                                    <p:cond delay="0"/>
                                  </p:stCondLst>
                                  <p:childTnLst>
                                    <p:set>
                                      <p:cBhvr>
                                        <p:cTn id="155" dur="1" fill="hold">
                                          <p:stCondLst>
                                            <p:cond delay="0"/>
                                          </p:stCondLst>
                                        </p:cTn>
                                        <p:tgtEl>
                                          <p:spTgt spid="236"/>
                                        </p:tgtEl>
                                        <p:attrNameLst>
                                          <p:attrName>style.visibility</p:attrName>
                                        </p:attrNameLst>
                                      </p:cBhvr>
                                      <p:to>
                                        <p:strVal val="visible"/>
                                      </p:to>
                                    </p:set>
                                  </p:childTnLst>
                                </p:cTn>
                              </p:par>
                            </p:childTnLst>
                          </p:cTn>
                        </p:par>
                        <p:par>
                          <p:cTn id="156" fill="hold">
                            <p:stCondLst>
                              <p:cond delay="15000"/>
                            </p:stCondLst>
                            <p:childTnLst>
                              <p:par>
                                <p:cTn id="157" presetID="22" presetClass="entr" presetSubtype="8" fill="hold" nodeType="afterEffect">
                                  <p:stCondLst>
                                    <p:cond delay="0"/>
                                  </p:stCondLst>
                                  <p:childTnLst>
                                    <p:set>
                                      <p:cBhvr>
                                        <p:cTn id="158" dur="1" fill="hold">
                                          <p:stCondLst>
                                            <p:cond delay="0"/>
                                          </p:stCondLst>
                                        </p:cTn>
                                        <p:tgtEl>
                                          <p:spTgt spid="143">
                                            <p:txEl>
                                              <p:pRg st="0" end="0"/>
                                            </p:txEl>
                                          </p:spTgt>
                                        </p:tgtEl>
                                        <p:attrNameLst>
                                          <p:attrName>style.visibility</p:attrName>
                                        </p:attrNameLst>
                                      </p:cBhvr>
                                      <p:to>
                                        <p:strVal val="visible"/>
                                      </p:to>
                                    </p:set>
                                    <p:animEffect transition="in" filter="wipe(left)">
                                      <p:cBhvr>
                                        <p:cTn id="159" dur="500"/>
                                        <p:tgtEl>
                                          <p:spTgt spid="143">
                                            <p:txEl>
                                              <p:pRg st="0" end="0"/>
                                            </p:txEl>
                                          </p:spTgt>
                                        </p:tgtEl>
                                      </p:cBhvr>
                                    </p:animEffect>
                                  </p:childTnLst>
                                </p:cTn>
                              </p:par>
                            </p:childTnLst>
                          </p:cTn>
                        </p:par>
                        <p:par>
                          <p:cTn id="160" fill="hold">
                            <p:stCondLst>
                              <p:cond delay="15500"/>
                            </p:stCondLst>
                            <p:childTnLst>
                              <p:par>
                                <p:cTn id="161" presetID="22" presetClass="entr" presetSubtype="8" fill="hold" nodeType="afterEffect">
                                  <p:stCondLst>
                                    <p:cond delay="0"/>
                                  </p:stCondLst>
                                  <p:childTnLst>
                                    <p:set>
                                      <p:cBhvr>
                                        <p:cTn id="162" dur="1" fill="hold">
                                          <p:stCondLst>
                                            <p:cond delay="0"/>
                                          </p:stCondLst>
                                        </p:cTn>
                                        <p:tgtEl>
                                          <p:spTgt spid="148"/>
                                        </p:tgtEl>
                                        <p:attrNameLst>
                                          <p:attrName>style.visibility</p:attrName>
                                        </p:attrNameLst>
                                      </p:cBhvr>
                                      <p:to>
                                        <p:strVal val="visible"/>
                                      </p:to>
                                    </p:set>
                                    <p:animEffect transition="in" filter="wipe(left)">
                                      <p:cBhvr>
                                        <p:cTn id="163" dur="500"/>
                                        <p:tgtEl>
                                          <p:spTgt spid="148"/>
                                        </p:tgtEl>
                                      </p:cBhvr>
                                    </p:animEffect>
                                  </p:childTnLst>
                                </p:cTn>
                              </p:par>
                            </p:childTnLst>
                          </p:cTn>
                        </p:par>
                        <p:par>
                          <p:cTn id="164" fill="hold">
                            <p:stCondLst>
                              <p:cond delay="16000"/>
                            </p:stCondLst>
                            <p:childTnLst>
                              <p:par>
                                <p:cTn id="165" presetID="53" presetClass="entr" presetSubtype="16" fill="hold" grpId="0" nodeType="afterEffect">
                                  <p:stCondLst>
                                    <p:cond delay="0"/>
                                  </p:stCondLst>
                                  <p:childTnLst>
                                    <p:set>
                                      <p:cBhvr>
                                        <p:cTn id="166" dur="1" fill="hold">
                                          <p:stCondLst>
                                            <p:cond delay="0"/>
                                          </p:stCondLst>
                                        </p:cTn>
                                        <p:tgtEl>
                                          <p:spTgt spid="146"/>
                                        </p:tgtEl>
                                        <p:attrNameLst>
                                          <p:attrName>style.visibility</p:attrName>
                                        </p:attrNameLst>
                                      </p:cBhvr>
                                      <p:to>
                                        <p:strVal val="visible"/>
                                      </p:to>
                                    </p:set>
                                    <p:anim calcmode="lin" valueType="num">
                                      <p:cBhvr>
                                        <p:cTn id="167" dur="500" fill="hold"/>
                                        <p:tgtEl>
                                          <p:spTgt spid="146"/>
                                        </p:tgtEl>
                                        <p:attrNameLst>
                                          <p:attrName>ppt_w</p:attrName>
                                        </p:attrNameLst>
                                      </p:cBhvr>
                                      <p:tavLst>
                                        <p:tav tm="0">
                                          <p:val>
                                            <p:fltVal val="0"/>
                                          </p:val>
                                        </p:tav>
                                        <p:tav tm="100000">
                                          <p:val>
                                            <p:strVal val="#ppt_w"/>
                                          </p:val>
                                        </p:tav>
                                      </p:tavLst>
                                    </p:anim>
                                    <p:anim calcmode="lin" valueType="num">
                                      <p:cBhvr>
                                        <p:cTn id="168" dur="500" fill="hold"/>
                                        <p:tgtEl>
                                          <p:spTgt spid="146"/>
                                        </p:tgtEl>
                                        <p:attrNameLst>
                                          <p:attrName>ppt_h</p:attrName>
                                        </p:attrNameLst>
                                      </p:cBhvr>
                                      <p:tavLst>
                                        <p:tav tm="0">
                                          <p:val>
                                            <p:fltVal val="0"/>
                                          </p:val>
                                        </p:tav>
                                        <p:tav tm="100000">
                                          <p:val>
                                            <p:strVal val="#ppt_h"/>
                                          </p:val>
                                        </p:tav>
                                      </p:tavLst>
                                    </p:anim>
                                    <p:animEffect transition="in" filter="fade">
                                      <p:cBhvr>
                                        <p:cTn id="169" dur="500"/>
                                        <p:tgtEl>
                                          <p:spTgt spid="146"/>
                                        </p:tgtEl>
                                      </p:cBhvr>
                                    </p:animEffect>
                                  </p:childTnLst>
                                </p:cTn>
                              </p:par>
                            </p:childTnLst>
                          </p:cTn>
                        </p:par>
                        <p:par>
                          <p:cTn id="170" fill="hold">
                            <p:stCondLst>
                              <p:cond delay="16500"/>
                            </p:stCondLst>
                            <p:childTnLst>
                              <p:par>
                                <p:cTn id="171" presetID="22" presetClass="entr" presetSubtype="4" fill="hold" nodeType="afterEffect">
                                  <p:stCondLst>
                                    <p:cond delay="0"/>
                                  </p:stCondLst>
                                  <p:childTnLst>
                                    <p:set>
                                      <p:cBhvr>
                                        <p:cTn id="172" dur="1" fill="hold">
                                          <p:stCondLst>
                                            <p:cond delay="0"/>
                                          </p:stCondLst>
                                        </p:cTn>
                                        <p:tgtEl>
                                          <p:spTgt spid="150"/>
                                        </p:tgtEl>
                                        <p:attrNameLst>
                                          <p:attrName>style.visibility</p:attrName>
                                        </p:attrNameLst>
                                      </p:cBhvr>
                                      <p:to>
                                        <p:strVal val="visible"/>
                                      </p:to>
                                    </p:set>
                                    <p:animEffect transition="in" filter="wipe(down)">
                                      <p:cBhvr>
                                        <p:cTn id="173" dur="500"/>
                                        <p:tgtEl>
                                          <p:spTgt spid="150"/>
                                        </p:tgtEl>
                                      </p:cBhvr>
                                    </p:animEffect>
                                  </p:childTnLst>
                                </p:cTn>
                              </p:par>
                            </p:childTnLst>
                          </p:cTn>
                        </p:par>
                        <p:par>
                          <p:cTn id="174" fill="hold">
                            <p:stCondLst>
                              <p:cond delay="17000"/>
                            </p:stCondLst>
                            <p:childTnLst>
                              <p:par>
                                <p:cTn id="175" presetID="1" presetClass="entr" presetSubtype="0" fill="hold" nodeType="afterEffect">
                                  <p:stCondLst>
                                    <p:cond delay="0"/>
                                  </p:stCondLst>
                                  <p:childTnLst>
                                    <p:set>
                                      <p:cBhvr>
                                        <p:cTn id="176" dur="1" fill="hold">
                                          <p:stCondLst>
                                            <p:cond delay="0"/>
                                          </p:stCondLst>
                                        </p:cTn>
                                        <p:tgtEl>
                                          <p:spTgt spid="240"/>
                                        </p:tgtEl>
                                        <p:attrNameLst>
                                          <p:attrName>style.visibility</p:attrName>
                                        </p:attrNameLst>
                                      </p:cBhvr>
                                      <p:to>
                                        <p:strVal val="visible"/>
                                      </p:to>
                                    </p:set>
                                  </p:childTnLst>
                                </p:cTn>
                              </p:par>
                            </p:childTnLst>
                          </p:cTn>
                        </p:par>
                        <p:par>
                          <p:cTn id="177" fill="hold">
                            <p:stCondLst>
                              <p:cond delay="17000"/>
                            </p:stCondLst>
                            <p:childTnLst>
                              <p:par>
                                <p:cTn id="178" presetID="22" presetClass="entr" presetSubtype="8" fill="hold" grpId="0" nodeType="afterEffect">
                                  <p:stCondLst>
                                    <p:cond delay="0"/>
                                  </p:stCondLst>
                                  <p:childTnLst>
                                    <p:set>
                                      <p:cBhvr>
                                        <p:cTn id="179" dur="1" fill="hold">
                                          <p:stCondLst>
                                            <p:cond delay="0"/>
                                          </p:stCondLst>
                                        </p:cTn>
                                        <p:tgtEl>
                                          <p:spTgt spid="154"/>
                                        </p:tgtEl>
                                        <p:attrNameLst>
                                          <p:attrName>style.visibility</p:attrName>
                                        </p:attrNameLst>
                                      </p:cBhvr>
                                      <p:to>
                                        <p:strVal val="visible"/>
                                      </p:to>
                                    </p:set>
                                    <p:animEffect transition="in" filter="wipe(left)">
                                      <p:cBhvr>
                                        <p:cTn id="180" dur="500"/>
                                        <p:tgtEl>
                                          <p:spTgt spid="154"/>
                                        </p:tgtEl>
                                      </p:cBhvr>
                                    </p:animEffect>
                                  </p:childTnLst>
                                </p:cTn>
                              </p:par>
                            </p:childTnLst>
                          </p:cTn>
                        </p:par>
                        <p:par>
                          <p:cTn id="181" fill="hold">
                            <p:stCondLst>
                              <p:cond delay="17500"/>
                            </p:stCondLst>
                            <p:childTnLst>
                              <p:par>
                                <p:cTn id="182" presetID="22" presetClass="entr" presetSubtype="8" fill="hold" nodeType="after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wipe(left)">
                                      <p:cBhvr>
                                        <p:cTn id="184" dur="500"/>
                                        <p:tgtEl>
                                          <p:spTgt spid="156"/>
                                        </p:tgtEl>
                                      </p:cBhvr>
                                    </p:animEffect>
                                  </p:childTnLst>
                                </p:cTn>
                              </p:par>
                            </p:childTnLst>
                          </p:cTn>
                        </p:par>
                        <p:par>
                          <p:cTn id="185" fill="hold">
                            <p:stCondLst>
                              <p:cond delay="18000"/>
                            </p:stCondLst>
                            <p:childTnLst>
                              <p:par>
                                <p:cTn id="186" presetID="53" presetClass="entr" presetSubtype="16" fill="hold" grpId="0" nodeType="afterEffect">
                                  <p:stCondLst>
                                    <p:cond delay="0"/>
                                  </p:stCondLst>
                                  <p:childTnLst>
                                    <p:set>
                                      <p:cBhvr>
                                        <p:cTn id="187" dur="1" fill="hold">
                                          <p:stCondLst>
                                            <p:cond delay="0"/>
                                          </p:stCondLst>
                                        </p:cTn>
                                        <p:tgtEl>
                                          <p:spTgt spid="39"/>
                                        </p:tgtEl>
                                        <p:attrNameLst>
                                          <p:attrName>style.visibility</p:attrName>
                                        </p:attrNameLst>
                                      </p:cBhvr>
                                      <p:to>
                                        <p:strVal val="visible"/>
                                      </p:to>
                                    </p:set>
                                    <p:anim calcmode="lin" valueType="num">
                                      <p:cBhvr>
                                        <p:cTn id="188" dur="500" fill="hold"/>
                                        <p:tgtEl>
                                          <p:spTgt spid="39"/>
                                        </p:tgtEl>
                                        <p:attrNameLst>
                                          <p:attrName>ppt_w</p:attrName>
                                        </p:attrNameLst>
                                      </p:cBhvr>
                                      <p:tavLst>
                                        <p:tav tm="0">
                                          <p:val>
                                            <p:fltVal val="0"/>
                                          </p:val>
                                        </p:tav>
                                        <p:tav tm="100000">
                                          <p:val>
                                            <p:strVal val="#ppt_w"/>
                                          </p:val>
                                        </p:tav>
                                      </p:tavLst>
                                    </p:anim>
                                    <p:anim calcmode="lin" valueType="num">
                                      <p:cBhvr>
                                        <p:cTn id="189" dur="500" fill="hold"/>
                                        <p:tgtEl>
                                          <p:spTgt spid="39"/>
                                        </p:tgtEl>
                                        <p:attrNameLst>
                                          <p:attrName>ppt_h</p:attrName>
                                        </p:attrNameLst>
                                      </p:cBhvr>
                                      <p:tavLst>
                                        <p:tav tm="0">
                                          <p:val>
                                            <p:fltVal val="0"/>
                                          </p:val>
                                        </p:tav>
                                        <p:tav tm="100000">
                                          <p:val>
                                            <p:strVal val="#ppt_h"/>
                                          </p:val>
                                        </p:tav>
                                      </p:tavLst>
                                    </p:anim>
                                    <p:animEffect transition="in" filter="fade">
                                      <p:cBhvr>
                                        <p:cTn id="190" dur="500"/>
                                        <p:tgtEl>
                                          <p:spTgt spid="39"/>
                                        </p:tgtEl>
                                      </p:cBhvr>
                                    </p:animEffect>
                                  </p:childTnLst>
                                </p:cTn>
                              </p:par>
                            </p:childTnLst>
                          </p:cTn>
                        </p:par>
                        <p:par>
                          <p:cTn id="191" fill="hold">
                            <p:stCondLst>
                              <p:cond delay="18500"/>
                            </p:stCondLst>
                            <p:childTnLst>
                              <p:par>
                                <p:cTn id="192" presetID="53" presetClass="entr" presetSubtype="16" fill="hold" grpId="0" nodeType="afterEffect">
                                  <p:stCondLst>
                                    <p:cond delay="0"/>
                                  </p:stCondLst>
                                  <p:childTnLst>
                                    <p:set>
                                      <p:cBhvr>
                                        <p:cTn id="193" dur="1" fill="hold">
                                          <p:stCondLst>
                                            <p:cond delay="0"/>
                                          </p:stCondLst>
                                        </p:cTn>
                                        <p:tgtEl>
                                          <p:spTgt spid="40"/>
                                        </p:tgtEl>
                                        <p:attrNameLst>
                                          <p:attrName>style.visibility</p:attrName>
                                        </p:attrNameLst>
                                      </p:cBhvr>
                                      <p:to>
                                        <p:strVal val="visible"/>
                                      </p:to>
                                    </p:set>
                                    <p:anim calcmode="lin" valueType="num">
                                      <p:cBhvr>
                                        <p:cTn id="194" dur="500" fill="hold"/>
                                        <p:tgtEl>
                                          <p:spTgt spid="40"/>
                                        </p:tgtEl>
                                        <p:attrNameLst>
                                          <p:attrName>ppt_w</p:attrName>
                                        </p:attrNameLst>
                                      </p:cBhvr>
                                      <p:tavLst>
                                        <p:tav tm="0">
                                          <p:val>
                                            <p:fltVal val="0"/>
                                          </p:val>
                                        </p:tav>
                                        <p:tav tm="100000">
                                          <p:val>
                                            <p:strVal val="#ppt_w"/>
                                          </p:val>
                                        </p:tav>
                                      </p:tavLst>
                                    </p:anim>
                                    <p:anim calcmode="lin" valueType="num">
                                      <p:cBhvr>
                                        <p:cTn id="195" dur="500" fill="hold"/>
                                        <p:tgtEl>
                                          <p:spTgt spid="40"/>
                                        </p:tgtEl>
                                        <p:attrNameLst>
                                          <p:attrName>ppt_h</p:attrName>
                                        </p:attrNameLst>
                                      </p:cBhvr>
                                      <p:tavLst>
                                        <p:tav tm="0">
                                          <p:val>
                                            <p:fltVal val="0"/>
                                          </p:val>
                                        </p:tav>
                                        <p:tav tm="100000">
                                          <p:val>
                                            <p:strVal val="#ppt_h"/>
                                          </p:val>
                                        </p:tav>
                                      </p:tavLst>
                                    </p:anim>
                                    <p:animEffect transition="in" filter="fade">
                                      <p:cBhvr>
                                        <p:cTn id="196" dur="500"/>
                                        <p:tgtEl>
                                          <p:spTgt spid="40"/>
                                        </p:tgtEl>
                                      </p:cBhvr>
                                    </p:animEffect>
                                  </p:childTnLst>
                                </p:cTn>
                              </p:par>
                            </p:childTnLst>
                          </p:cTn>
                        </p:par>
                        <p:par>
                          <p:cTn id="197" fill="hold">
                            <p:stCondLst>
                              <p:cond delay="19000"/>
                            </p:stCondLst>
                            <p:childTnLst>
                              <p:par>
                                <p:cTn id="198" presetID="53" presetClass="entr" presetSubtype="16" fill="hold" grpId="0" nodeType="afterEffect">
                                  <p:stCondLst>
                                    <p:cond delay="0"/>
                                  </p:stCondLst>
                                  <p:childTnLst>
                                    <p:set>
                                      <p:cBhvr>
                                        <p:cTn id="199" dur="1" fill="hold">
                                          <p:stCondLst>
                                            <p:cond delay="0"/>
                                          </p:stCondLst>
                                        </p:cTn>
                                        <p:tgtEl>
                                          <p:spTgt spid="41"/>
                                        </p:tgtEl>
                                        <p:attrNameLst>
                                          <p:attrName>style.visibility</p:attrName>
                                        </p:attrNameLst>
                                      </p:cBhvr>
                                      <p:to>
                                        <p:strVal val="visible"/>
                                      </p:to>
                                    </p:set>
                                    <p:anim calcmode="lin" valueType="num">
                                      <p:cBhvr>
                                        <p:cTn id="200" dur="500" fill="hold"/>
                                        <p:tgtEl>
                                          <p:spTgt spid="41"/>
                                        </p:tgtEl>
                                        <p:attrNameLst>
                                          <p:attrName>ppt_w</p:attrName>
                                        </p:attrNameLst>
                                      </p:cBhvr>
                                      <p:tavLst>
                                        <p:tav tm="0">
                                          <p:val>
                                            <p:fltVal val="0"/>
                                          </p:val>
                                        </p:tav>
                                        <p:tav tm="100000">
                                          <p:val>
                                            <p:strVal val="#ppt_w"/>
                                          </p:val>
                                        </p:tav>
                                      </p:tavLst>
                                    </p:anim>
                                    <p:anim calcmode="lin" valueType="num">
                                      <p:cBhvr>
                                        <p:cTn id="201" dur="500" fill="hold"/>
                                        <p:tgtEl>
                                          <p:spTgt spid="41"/>
                                        </p:tgtEl>
                                        <p:attrNameLst>
                                          <p:attrName>ppt_h</p:attrName>
                                        </p:attrNameLst>
                                      </p:cBhvr>
                                      <p:tavLst>
                                        <p:tav tm="0">
                                          <p:val>
                                            <p:fltVal val="0"/>
                                          </p:val>
                                        </p:tav>
                                        <p:tav tm="100000">
                                          <p:val>
                                            <p:strVal val="#ppt_h"/>
                                          </p:val>
                                        </p:tav>
                                      </p:tavLst>
                                    </p:anim>
                                    <p:animEffect transition="in" filter="fade">
                                      <p:cBhvr>
                                        <p:cTn id="202" dur="500"/>
                                        <p:tgtEl>
                                          <p:spTgt spid="41"/>
                                        </p:tgtEl>
                                      </p:cBhvr>
                                    </p:animEffect>
                                  </p:childTnLst>
                                </p:cTn>
                              </p:par>
                            </p:childTnLst>
                          </p:cTn>
                        </p:par>
                        <p:par>
                          <p:cTn id="203" fill="hold">
                            <p:stCondLst>
                              <p:cond delay="19500"/>
                            </p:stCondLst>
                            <p:childTnLst>
                              <p:par>
                                <p:cTn id="204" presetID="53" presetClass="entr" presetSubtype="16" fill="hold" grpId="0" nodeType="afterEffect">
                                  <p:stCondLst>
                                    <p:cond delay="0"/>
                                  </p:stCondLst>
                                  <p:childTnLst>
                                    <p:set>
                                      <p:cBhvr>
                                        <p:cTn id="205" dur="1" fill="hold">
                                          <p:stCondLst>
                                            <p:cond delay="0"/>
                                          </p:stCondLst>
                                        </p:cTn>
                                        <p:tgtEl>
                                          <p:spTgt spid="44"/>
                                        </p:tgtEl>
                                        <p:attrNameLst>
                                          <p:attrName>style.visibility</p:attrName>
                                        </p:attrNameLst>
                                      </p:cBhvr>
                                      <p:to>
                                        <p:strVal val="visible"/>
                                      </p:to>
                                    </p:set>
                                    <p:anim calcmode="lin" valueType="num">
                                      <p:cBhvr>
                                        <p:cTn id="206" dur="500" fill="hold"/>
                                        <p:tgtEl>
                                          <p:spTgt spid="44"/>
                                        </p:tgtEl>
                                        <p:attrNameLst>
                                          <p:attrName>ppt_w</p:attrName>
                                        </p:attrNameLst>
                                      </p:cBhvr>
                                      <p:tavLst>
                                        <p:tav tm="0">
                                          <p:val>
                                            <p:fltVal val="0"/>
                                          </p:val>
                                        </p:tav>
                                        <p:tav tm="100000">
                                          <p:val>
                                            <p:strVal val="#ppt_w"/>
                                          </p:val>
                                        </p:tav>
                                      </p:tavLst>
                                    </p:anim>
                                    <p:anim calcmode="lin" valueType="num">
                                      <p:cBhvr>
                                        <p:cTn id="207" dur="500" fill="hold"/>
                                        <p:tgtEl>
                                          <p:spTgt spid="44"/>
                                        </p:tgtEl>
                                        <p:attrNameLst>
                                          <p:attrName>ppt_h</p:attrName>
                                        </p:attrNameLst>
                                      </p:cBhvr>
                                      <p:tavLst>
                                        <p:tav tm="0">
                                          <p:val>
                                            <p:fltVal val="0"/>
                                          </p:val>
                                        </p:tav>
                                        <p:tav tm="100000">
                                          <p:val>
                                            <p:strVal val="#ppt_h"/>
                                          </p:val>
                                        </p:tav>
                                      </p:tavLst>
                                    </p:anim>
                                    <p:animEffect transition="in" filter="fade">
                                      <p:cBhvr>
                                        <p:cTn id="208" dur="500"/>
                                        <p:tgtEl>
                                          <p:spTgt spid="44"/>
                                        </p:tgtEl>
                                      </p:cBhvr>
                                    </p:animEffect>
                                  </p:childTnLst>
                                </p:cTn>
                              </p:par>
                            </p:childTnLst>
                          </p:cTn>
                        </p:par>
                        <p:par>
                          <p:cTn id="209" fill="hold">
                            <p:stCondLst>
                              <p:cond delay="20000"/>
                            </p:stCondLst>
                            <p:childTnLst>
                              <p:par>
                                <p:cTn id="210" presetID="2" presetClass="entr" presetSubtype="4" fill="hold" grpId="0" nodeType="afterEffect">
                                  <p:stCondLst>
                                    <p:cond delay="0"/>
                                  </p:stCondLst>
                                  <p:childTnLst>
                                    <p:set>
                                      <p:cBhvr>
                                        <p:cTn id="211" dur="1" fill="hold">
                                          <p:stCondLst>
                                            <p:cond delay="0"/>
                                          </p:stCondLst>
                                        </p:cTn>
                                        <p:tgtEl>
                                          <p:spTgt spid="175"/>
                                        </p:tgtEl>
                                        <p:attrNameLst>
                                          <p:attrName>style.visibility</p:attrName>
                                        </p:attrNameLst>
                                      </p:cBhvr>
                                      <p:to>
                                        <p:strVal val="visible"/>
                                      </p:to>
                                    </p:set>
                                    <p:anim calcmode="lin" valueType="num">
                                      <p:cBhvr additive="base">
                                        <p:cTn id="212" dur="500" fill="hold"/>
                                        <p:tgtEl>
                                          <p:spTgt spid="175"/>
                                        </p:tgtEl>
                                        <p:attrNameLst>
                                          <p:attrName>ppt_x</p:attrName>
                                        </p:attrNameLst>
                                      </p:cBhvr>
                                      <p:tavLst>
                                        <p:tav tm="0">
                                          <p:val>
                                            <p:strVal val="#ppt_x"/>
                                          </p:val>
                                        </p:tav>
                                        <p:tav tm="100000">
                                          <p:val>
                                            <p:strVal val="#ppt_x"/>
                                          </p:val>
                                        </p:tav>
                                      </p:tavLst>
                                    </p:anim>
                                    <p:anim calcmode="lin" valueType="num">
                                      <p:cBhvr additive="base">
                                        <p:cTn id="213" dur="500" fill="hold"/>
                                        <p:tgtEl>
                                          <p:spTgt spid="175"/>
                                        </p:tgtEl>
                                        <p:attrNameLst>
                                          <p:attrName>ppt_y</p:attrName>
                                        </p:attrNameLst>
                                      </p:cBhvr>
                                      <p:tavLst>
                                        <p:tav tm="0">
                                          <p:val>
                                            <p:strVal val="1+#ppt_h/2"/>
                                          </p:val>
                                        </p:tav>
                                        <p:tav tm="100000">
                                          <p:val>
                                            <p:strVal val="#ppt_y"/>
                                          </p:val>
                                        </p:tav>
                                      </p:tavLst>
                                    </p:anim>
                                  </p:childTnLst>
                                </p:cTn>
                              </p:par>
                            </p:childTnLst>
                          </p:cTn>
                        </p:par>
                        <p:par>
                          <p:cTn id="214" fill="hold">
                            <p:stCondLst>
                              <p:cond delay="20500"/>
                            </p:stCondLst>
                            <p:childTnLst>
                              <p:par>
                                <p:cTn id="215" presetID="22" presetClass="entr" presetSubtype="1" fill="hold" nodeType="afterEffect">
                                  <p:stCondLst>
                                    <p:cond delay="0"/>
                                  </p:stCondLst>
                                  <p:childTnLst>
                                    <p:set>
                                      <p:cBhvr>
                                        <p:cTn id="216" dur="1" fill="hold">
                                          <p:stCondLst>
                                            <p:cond delay="0"/>
                                          </p:stCondLst>
                                        </p:cTn>
                                        <p:tgtEl>
                                          <p:spTgt spid="42"/>
                                        </p:tgtEl>
                                        <p:attrNameLst>
                                          <p:attrName>style.visibility</p:attrName>
                                        </p:attrNameLst>
                                      </p:cBhvr>
                                      <p:to>
                                        <p:strVal val="visible"/>
                                      </p:to>
                                    </p:set>
                                    <p:animEffect transition="in" filter="wipe(up)">
                                      <p:cBhvr>
                                        <p:cTn id="217" dur="500"/>
                                        <p:tgtEl>
                                          <p:spTgt spid="42"/>
                                        </p:tgtEl>
                                      </p:cBhvr>
                                    </p:animEffect>
                                  </p:childTnLst>
                                </p:cTn>
                              </p:par>
                            </p:childTnLst>
                          </p:cTn>
                        </p:par>
                        <p:par>
                          <p:cTn id="218" fill="hold">
                            <p:stCondLst>
                              <p:cond delay="21000"/>
                            </p:stCondLst>
                            <p:childTnLst>
                              <p:par>
                                <p:cTn id="219" presetID="1" presetClass="entr" presetSubtype="0" fill="hold" nodeType="afterEffect">
                                  <p:stCondLst>
                                    <p:cond delay="0"/>
                                  </p:stCondLst>
                                  <p:childTnLst>
                                    <p:set>
                                      <p:cBhvr>
                                        <p:cTn id="220" dur="1" fill="hold">
                                          <p:stCondLst>
                                            <p:cond delay="0"/>
                                          </p:stCondLst>
                                        </p:cTn>
                                        <p:tgtEl>
                                          <p:spTgt spid="238"/>
                                        </p:tgtEl>
                                        <p:attrNameLst>
                                          <p:attrName>style.visibility</p:attrName>
                                        </p:attrNameLst>
                                      </p:cBhvr>
                                      <p:to>
                                        <p:strVal val="visible"/>
                                      </p:to>
                                    </p:set>
                                  </p:childTnLst>
                                </p:cTn>
                              </p:par>
                            </p:childTnLst>
                          </p:cTn>
                        </p:par>
                        <p:par>
                          <p:cTn id="221" fill="hold">
                            <p:stCondLst>
                              <p:cond delay="21000"/>
                            </p:stCondLst>
                            <p:childTnLst>
                              <p:par>
                                <p:cTn id="222" presetID="22" presetClass="entr" presetSubtype="8" fill="hold" grpId="0" nodeType="afterEffect">
                                  <p:stCondLst>
                                    <p:cond delay="0"/>
                                  </p:stCondLst>
                                  <p:childTnLst>
                                    <p:set>
                                      <p:cBhvr>
                                        <p:cTn id="223" dur="1" fill="hold">
                                          <p:stCondLst>
                                            <p:cond delay="0"/>
                                          </p:stCondLst>
                                        </p:cTn>
                                        <p:tgtEl>
                                          <p:spTgt spid="176"/>
                                        </p:tgtEl>
                                        <p:attrNameLst>
                                          <p:attrName>style.visibility</p:attrName>
                                        </p:attrNameLst>
                                      </p:cBhvr>
                                      <p:to>
                                        <p:strVal val="visible"/>
                                      </p:to>
                                    </p:set>
                                    <p:animEffect transition="in" filter="wipe(left)">
                                      <p:cBhvr>
                                        <p:cTn id="224" dur="500"/>
                                        <p:tgtEl>
                                          <p:spTgt spid="176"/>
                                        </p:tgtEl>
                                      </p:cBhvr>
                                    </p:animEffect>
                                  </p:childTnLst>
                                </p:cTn>
                              </p:par>
                            </p:childTnLst>
                          </p:cTn>
                        </p:par>
                        <p:par>
                          <p:cTn id="225" fill="hold">
                            <p:stCondLst>
                              <p:cond delay="21500"/>
                            </p:stCondLst>
                            <p:childTnLst>
                              <p:par>
                                <p:cTn id="226" presetID="22" presetClass="entr" presetSubtype="8" fill="hold" nodeType="afterEffect">
                                  <p:stCondLst>
                                    <p:cond delay="0"/>
                                  </p:stCondLst>
                                  <p:childTnLst>
                                    <p:set>
                                      <p:cBhvr>
                                        <p:cTn id="227" dur="1" fill="hold">
                                          <p:stCondLst>
                                            <p:cond delay="0"/>
                                          </p:stCondLst>
                                        </p:cTn>
                                        <p:tgtEl>
                                          <p:spTgt spid="177"/>
                                        </p:tgtEl>
                                        <p:attrNameLst>
                                          <p:attrName>style.visibility</p:attrName>
                                        </p:attrNameLst>
                                      </p:cBhvr>
                                      <p:to>
                                        <p:strVal val="visible"/>
                                      </p:to>
                                    </p:set>
                                    <p:animEffect transition="in" filter="wipe(left)">
                                      <p:cBhvr>
                                        <p:cTn id="228" dur="500"/>
                                        <p:tgtEl>
                                          <p:spTgt spid="177"/>
                                        </p:tgtEl>
                                      </p:cBhvr>
                                    </p:animEffect>
                                  </p:childTnLst>
                                </p:cTn>
                              </p:par>
                            </p:childTnLst>
                          </p:cTn>
                        </p:par>
                        <p:par>
                          <p:cTn id="229" fill="hold">
                            <p:stCondLst>
                              <p:cond delay="22000"/>
                            </p:stCondLst>
                            <p:childTnLst>
                              <p:par>
                                <p:cTn id="230" presetID="53" presetClass="entr" presetSubtype="16" fill="hold" grpId="0" nodeType="afterEffect">
                                  <p:stCondLst>
                                    <p:cond delay="0"/>
                                  </p:stCondLst>
                                  <p:childTnLst>
                                    <p:set>
                                      <p:cBhvr>
                                        <p:cTn id="231" dur="1" fill="hold">
                                          <p:stCondLst>
                                            <p:cond delay="0"/>
                                          </p:stCondLst>
                                        </p:cTn>
                                        <p:tgtEl>
                                          <p:spTgt spid="88"/>
                                        </p:tgtEl>
                                        <p:attrNameLst>
                                          <p:attrName>style.visibility</p:attrName>
                                        </p:attrNameLst>
                                      </p:cBhvr>
                                      <p:to>
                                        <p:strVal val="visible"/>
                                      </p:to>
                                    </p:set>
                                    <p:anim calcmode="lin" valueType="num">
                                      <p:cBhvr>
                                        <p:cTn id="232" dur="500" fill="hold"/>
                                        <p:tgtEl>
                                          <p:spTgt spid="88"/>
                                        </p:tgtEl>
                                        <p:attrNameLst>
                                          <p:attrName>ppt_w</p:attrName>
                                        </p:attrNameLst>
                                      </p:cBhvr>
                                      <p:tavLst>
                                        <p:tav tm="0">
                                          <p:val>
                                            <p:fltVal val="0"/>
                                          </p:val>
                                        </p:tav>
                                        <p:tav tm="100000">
                                          <p:val>
                                            <p:strVal val="#ppt_w"/>
                                          </p:val>
                                        </p:tav>
                                      </p:tavLst>
                                    </p:anim>
                                    <p:anim calcmode="lin" valueType="num">
                                      <p:cBhvr>
                                        <p:cTn id="233" dur="500" fill="hold"/>
                                        <p:tgtEl>
                                          <p:spTgt spid="88"/>
                                        </p:tgtEl>
                                        <p:attrNameLst>
                                          <p:attrName>ppt_h</p:attrName>
                                        </p:attrNameLst>
                                      </p:cBhvr>
                                      <p:tavLst>
                                        <p:tav tm="0">
                                          <p:val>
                                            <p:fltVal val="0"/>
                                          </p:val>
                                        </p:tav>
                                        <p:tav tm="100000">
                                          <p:val>
                                            <p:strVal val="#ppt_h"/>
                                          </p:val>
                                        </p:tav>
                                      </p:tavLst>
                                    </p:anim>
                                    <p:animEffect transition="in" filter="fade">
                                      <p:cBhvr>
                                        <p:cTn id="234" dur="500"/>
                                        <p:tgtEl>
                                          <p:spTgt spid="88"/>
                                        </p:tgtEl>
                                      </p:cBhvr>
                                    </p:animEffect>
                                  </p:childTnLst>
                                </p:cTn>
                              </p:par>
                            </p:childTnLst>
                          </p:cTn>
                        </p:par>
                        <p:par>
                          <p:cTn id="235" fill="hold">
                            <p:stCondLst>
                              <p:cond delay="22500"/>
                            </p:stCondLst>
                            <p:childTnLst>
                              <p:par>
                                <p:cTn id="236" presetID="22" presetClass="entr" presetSubtype="1" fill="hold" nodeType="afterEffect">
                                  <p:stCondLst>
                                    <p:cond delay="0"/>
                                  </p:stCondLst>
                                  <p:childTnLst>
                                    <p:set>
                                      <p:cBhvr>
                                        <p:cTn id="237" dur="1" fill="hold">
                                          <p:stCondLst>
                                            <p:cond delay="0"/>
                                          </p:stCondLst>
                                        </p:cTn>
                                        <p:tgtEl>
                                          <p:spTgt spid="180"/>
                                        </p:tgtEl>
                                        <p:attrNameLst>
                                          <p:attrName>style.visibility</p:attrName>
                                        </p:attrNameLst>
                                      </p:cBhvr>
                                      <p:to>
                                        <p:strVal val="visible"/>
                                      </p:to>
                                    </p:set>
                                    <p:animEffect transition="in" filter="wipe(up)">
                                      <p:cBhvr>
                                        <p:cTn id="238" dur="500"/>
                                        <p:tgtEl>
                                          <p:spTgt spid="180"/>
                                        </p:tgtEl>
                                      </p:cBhvr>
                                    </p:animEffect>
                                  </p:childTnLst>
                                </p:cTn>
                              </p:par>
                            </p:childTnLst>
                          </p:cTn>
                        </p:par>
                        <p:par>
                          <p:cTn id="239" fill="hold">
                            <p:stCondLst>
                              <p:cond delay="23000"/>
                            </p:stCondLst>
                            <p:childTnLst>
                              <p:par>
                                <p:cTn id="240" presetID="22" presetClass="entr" presetSubtype="8" fill="hold" nodeType="afterEffect">
                                  <p:stCondLst>
                                    <p:cond delay="0"/>
                                  </p:stCondLst>
                                  <p:childTnLst>
                                    <p:set>
                                      <p:cBhvr>
                                        <p:cTn id="241" dur="1" fill="hold">
                                          <p:stCondLst>
                                            <p:cond delay="0"/>
                                          </p:stCondLst>
                                        </p:cTn>
                                        <p:tgtEl>
                                          <p:spTgt spid="242"/>
                                        </p:tgtEl>
                                        <p:attrNameLst>
                                          <p:attrName>style.visibility</p:attrName>
                                        </p:attrNameLst>
                                      </p:cBhvr>
                                      <p:to>
                                        <p:strVal val="visible"/>
                                      </p:to>
                                    </p:set>
                                    <p:animEffect transition="in" filter="wipe(left)">
                                      <p:cBhvr>
                                        <p:cTn id="242" dur="500"/>
                                        <p:tgtEl>
                                          <p:spTgt spid="242"/>
                                        </p:tgtEl>
                                      </p:cBhvr>
                                    </p:animEffect>
                                  </p:childTnLst>
                                </p:cTn>
                              </p:par>
                            </p:childTnLst>
                          </p:cTn>
                        </p:par>
                        <p:par>
                          <p:cTn id="243" fill="hold">
                            <p:stCondLst>
                              <p:cond delay="23500"/>
                            </p:stCondLst>
                            <p:childTnLst>
                              <p:par>
                                <p:cTn id="244" presetID="22" presetClass="entr" presetSubtype="8" fill="hold" grpId="0" nodeType="afterEffect">
                                  <p:stCondLst>
                                    <p:cond delay="0"/>
                                  </p:stCondLst>
                                  <p:childTnLst>
                                    <p:set>
                                      <p:cBhvr>
                                        <p:cTn id="245" dur="1" fill="hold">
                                          <p:stCondLst>
                                            <p:cond delay="0"/>
                                          </p:stCondLst>
                                        </p:cTn>
                                        <p:tgtEl>
                                          <p:spTgt spid="191"/>
                                        </p:tgtEl>
                                        <p:attrNameLst>
                                          <p:attrName>style.visibility</p:attrName>
                                        </p:attrNameLst>
                                      </p:cBhvr>
                                      <p:to>
                                        <p:strVal val="visible"/>
                                      </p:to>
                                    </p:set>
                                    <p:animEffect transition="in" filter="wipe(left)">
                                      <p:cBhvr>
                                        <p:cTn id="246" dur="500"/>
                                        <p:tgtEl>
                                          <p:spTgt spid="191"/>
                                        </p:tgtEl>
                                      </p:cBhvr>
                                    </p:animEffect>
                                  </p:childTnLst>
                                </p:cTn>
                              </p:par>
                            </p:childTnLst>
                          </p:cTn>
                        </p:par>
                        <p:par>
                          <p:cTn id="247" fill="hold">
                            <p:stCondLst>
                              <p:cond delay="24000"/>
                            </p:stCondLst>
                            <p:childTnLst>
                              <p:par>
                                <p:cTn id="248" presetID="22" presetClass="entr" presetSubtype="8" fill="hold" nodeType="afterEffect">
                                  <p:stCondLst>
                                    <p:cond delay="0"/>
                                  </p:stCondLst>
                                  <p:childTnLst>
                                    <p:set>
                                      <p:cBhvr>
                                        <p:cTn id="249" dur="1" fill="hold">
                                          <p:stCondLst>
                                            <p:cond delay="0"/>
                                          </p:stCondLst>
                                        </p:cTn>
                                        <p:tgtEl>
                                          <p:spTgt spid="192"/>
                                        </p:tgtEl>
                                        <p:attrNameLst>
                                          <p:attrName>style.visibility</p:attrName>
                                        </p:attrNameLst>
                                      </p:cBhvr>
                                      <p:to>
                                        <p:strVal val="visible"/>
                                      </p:to>
                                    </p:set>
                                    <p:animEffect transition="in" filter="wipe(left)">
                                      <p:cBhvr>
                                        <p:cTn id="250" dur="500"/>
                                        <p:tgtEl>
                                          <p:spTgt spid="192"/>
                                        </p:tgtEl>
                                      </p:cBhvr>
                                    </p:animEffect>
                                  </p:childTnLst>
                                </p:cTn>
                              </p:par>
                            </p:childTnLst>
                          </p:cTn>
                        </p:par>
                        <p:par>
                          <p:cTn id="251" fill="hold">
                            <p:stCondLst>
                              <p:cond delay="24500"/>
                            </p:stCondLst>
                            <p:childTnLst>
                              <p:par>
                                <p:cTn id="252" presetID="53" presetClass="entr" presetSubtype="16" fill="hold" grpId="0" nodeType="afterEffect">
                                  <p:stCondLst>
                                    <p:cond delay="0"/>
                                  </p:stCondLst>
                                  <p:childTnLst>
                                    <p:set>
                                      <p:cBhvr>
                                        <p:cTn id="253" dur="1" fill="hold">
                                          <p:stCondLst>
                                            <p:cond delay="0"/>
                                          </p:stCondLst>
                                        </p:cTn>
                                        <p:tgtEl>
                                          <p:spTgt spid="99"/>
                                        </p:tgtEl>
                                        <p:attrNameLst>
                                          <p:attrName>style.visibility</p:attrName>
                                        </p:attrNameLst>
                                      </p:cBhvr>
                                      <p:to>
                                        <p:strVal val="visible"/>
                                      </p:to>
                                    </p:set>
                                    <p:anim calcmode="lin" valueType="num">
                                      <p:cBhvr>
                                        <p:cTn id="254" dur="500" fill="hold"/>
                                        <p:tgtEl>
                                          <p:spTgt spid="99"/>
                                        </p:tgtEl>
                                        <p:attrNameLst>
                                          <p:attrName>ppt_w</p:attrName>
                                        </p:attrNameLst>
                                      </p:cBhvr>
                                      <p:tavLst>
                                        <p:tav tm="0">
                                          <p:val>
                                            <p:fltVal val="0"/>
                                          </p:val>
                                        </p:tav>
                                        <p:tav tm="100000">
                                          <p:val>
                                            <p:strVal val="#ppt_w"/>
                                          </p:val>
                                        </p:tav>
                                      </p:tavLst>
                                    </p:anim>
                                    <p:anim calcmode="lin" valueType="num">
                                      <p:cBhvr>
                                        <p:cTn id="255" dur="500" fill="hold"/>
                                        <p:tgtEl>
                                          <p:spTgt spid="99"/>
                                        </p:tgtEl>
                                        <p:attrNameLst>
                                          <p:attrName>ppt_h</p:attrName>
                                        </p:attrNameLst>
                                      </p:cBhvr>
                                      <p:tavLst>
                                        <p:tav tm="0">
                                          <p:val>
                                            <p:fltVal val="0"/>
                                          </p:val>
                                        </p:tav>
                                        <p:tav tm="100000">
                                          <p:val>
                                            <p:strVal val="#ppt_h"/>
                                          </p:val>
                                        </p:tav>
                                      </p:tavLst>
                                    </p:anim>
                                    <p:animEffect transition="in" filter="fade">
                                      <p:cBhvr>
                                        <p:cTn id="256" dur="500"/>
                                        <p:tgtEl>
                                          <p:spTgt spid="99"/>
                                        </p:tgtEl>
                                      </p:cBhvr>
                                    </p:animEffect>
                                  </p:childTnLst>
                                </p:cTn>
                              </p:par>
                            </p:childTnLst>
                          </p:cTn>
                        </p:par>
                        <p:par>
                          <p:cTn id="257" fill="hold">
                            <p:stCondLst>
                              <p:cond delay="25000"/>
                            </p:stCondLst>
                            <p:childTnLst>
                              <p:par>
                                <p:cTn id="258" presetID="53" presetClass="entr" presetSubtype="16" fill="hold" grpId="0" nodeType="afterEffect">
                                  <p:stCondLst>
                                    <p:cond delay="0"/>
                                  </p:stCondLst>
                                  <p:childTnLst>
                                    <p:set>
                                      <p:cBhvr>
                                        <p:cTn id="259" dur="1" fill="hold">
                                          <p:stCondLst>
                                            <p:cond delay="0"/>
                                          </p:stCondLst>
                                        </p:cTn>
                                        <p:tgtEl>
                                          <p:spTgt spid="100"/>
                                        </p:tgtEl>
                                        <p:attrNameLst>
                                          <p:attrName>style.visibility</p:attrName>
                                        </p:attrNameLst>
                                      </p:cBhvr>
                                      <p:to>
                                        <p:strVal val="visible"/>
                                      </p:to>
                                    </p:set>
                                    <p:anim calcmode="lin" valueType="num">
                                      <p:cBhvr>
                                        <p:cTn id="260" dur="500" fill="hold"/>
                                        <p:tgtEl>
                                          <p:spTgt spid="100"/>
                                        </p:tgtEl>
                                        <p:attrNameLst>
                                          <p:attrName>ppt_w</p:attrName>
                                        </p:attrNameLst>
                                      </p:cBhvr>
                                      <p:tavLst>
                                        <p:tav tm="0">
                                          <p:val>
                                            <p:fltVal val="0"/>
                                          </p:val>
                                        </p:tav>
                                        <p:tav tm="100000">
                                          <p:val>
                                            <p:strVal val="#ppt_w"/>
                                          </p:val>
                                        </p:tav>
                                      </p:tavLst>
                                    </p:anim>
                                    <p:anim calcmode="lin" valueType="num">
                                      <p:cBhvr>
                                        <p:cTn id="261" dur="500" fill="hold"/>
                                        <p:tgtEl>
                                          <p:spTgt spid="100"/>
                                        </p:tgtEl>
                                        <p:attrNameLst>
                                          <p:attrName>ppt_h</p:attrName>
                                        </p:attrNameLst>
                                      </p:cBhvr>
                                      <p:tavLst>
                                        <p:tav tm="0">
                                          <p:val>
                                            <p:fltVal val="0"/>
                                          </p:val>
                                        </p:tav>
                                        <p:tav tm="100000">
                                          <p:val>
                                            <p:strVal val="#ppt_h"/>
                                          </p:val>
                                        </p:tav>
                                      </p:tavLst>
                                    </p:anim>
                                    <p:animEffect transition="in" filter="fade">
                                      <p:cBhvr>
                                        <p:cTn id="262" dur="500"/>
                                        <p:tgtEl>
                                          <p:spTgt spid="100"/>
                                        </p:tgtEl>
                                      </p:cBhvr>
                                    </p:animEffect>
                                  </p:childTnLst>
                                </p:cTn>
                              </p:par>
                            </p:childTnLst>
                          </p:cTn>
                        </p:par>
                        <p:par>
                          <p:cTn id="263" fill="hold">
                            <p:stCondLst>
                              <p:cond delay="25500"/>
                            </p:stCondLst>
                            <p:childTnLst>
                              <p:par>
                                <p:cTn id="264" presetID="53" presetClass="entr" presetSubtype="16" fill="hold" grpId="0" nodeType="afterEffect">
                                  <p:stCondLst>
                                    <p:cond delay="0"/>
                                  </p:stCondLst>
                                  <p:childTnLst>
                                    <p:set>
                                      <p:cBhvr>
                                        <p:cTn id="265" dur="1" fill="hold">
                                          <p:stCondLst>
                                            <p:cond delay="0"/>
                                          </p:stCondLst>
                                        </p:cTn>
                                        <p:tgtEl>
                                          <p:spTgt spid="101"/>
                                        </p:tgtEl>
                                        <p:attrNameLst>
                                          <p:attrName>style.visibility</p:attrName>
                                        </p:attrNameLst>
                                      </p:cBhvr>
                                      <p:to>
                                        <p:strVal val="visible"/>
                                      </p:to>
                                    </p:set>
                                    <p:anim calcmode="lin" valueType="num">
                                      <p:cBhvr>
                                        <p:cTn id="266" dur="500" fill="hold"/>
                                        <p:tgtEl>
                                          <p:spTgt spid="101"/>
                                        </p:tgtEl>
                                        <p:attrNameLst>
                                          <p:attrName>ppt_w</p:attrName>
                                        </p:attrNameLst>
                                      </p:cBhvr>
                                      <p:tavLst>
                                        <p:tav tm="0">
                                          <p:val>
                                            <p:fltVal val="0"/>
                                          </p:val>
                                        </p:tav>
                                        <p:tav tm="100000">
                                          <p:val>
                                            <p:strVal val="#ppt_w"/>
                                          </p:val>
                                        </p:tav>
                                      </p:tavLst>
                                    </p:anim>
                                    <p:anim calcmode="lin" valueType="num">
                                      <p:cBhvr>
                                        <p:cTn id="267" dur="500" fill="hold"/>
                                        <p:tgtEl>
                                          <p:spTgt spid="101"/>
                                        </p:tgtEl>
                                        <p:attrNameLst>
                                          <p:attrName>ppt_h</p:attrName>
                                        </p:attrNameLst>
                                      </p:cBhvr>
                                      <p:tavLst>
                                        <p:tav tm="0">
                                          <p:val>
                                            <p:fltVal val="0"/>
                                          </p:val>
                                        </p:tav>
                                        <p:tav tm="100000">
                                          <p:val>
                                            <p:strVal val="#ppt_h"/>
                                          </p:val>
                                        </p:tav>
                                      </p:tavLst>
                                    </p:anim>
                                    <p:animEffect transition="in" filter="fade">
                                      <p:cBhvr>
                                        <p:cTn id="268" dur="500"/>
                                        <p:tgtEl>
                                          <p:spTgt spid="101"/>
                                        </p:tgtEl>
                                      </p:cBhvr>
                                    </p:animEffect>
                                  </p:childTnLst>
                                </p:cTn>
                              </p:par>
                            </p:childTnLst>
                          </p:cTn>
                        </p:par>
                        <p:par>
                          <p:cTn id="269" fill="hold">
                            <p:stCondLst>
                              <p:cond delay="26000"/>
                            </p:stCondLst>
                            <p:childTnLst>
                              <p:par>
                                <p:cTn id="270" presetID="53" presetClass="entr" presetSubtype="16" fill="hold" grpId="0" nodeType="afterEffect">
                                  <p:stCondLst>
                                    <p:cond delay="0"/>
                                  </p:stCondLst>
                                  <p:childTnLst>
                                    <p:set>
                                      <p:cBhvr>
                                        <p:cTn id="271" dur="1" fill="hold">
                                          <p:stCondLst>
                                            <p:cond delay="0"/>
                                          </p:stCondLst>
                                        </p:cTn>
                                        <p:tgtEl>
                                          <p:spTgt spid="104"/>
                                        </p:tgtEl>
                                        <p:attrNameLst>
                                          <p:attrName>style.visibility</p:attrName>
                                        </p:attrNameLst>
                                      </p:cBhvr>
                                      <p:to>
                                        <p:strVal val="visible"/>
                                      </p:to>
                                    </p:set>
                                    <p:anim calcmode="lin" valueType="num">
                                      <p:cBhvr>
                                        <p:cTn id="272" dur="500" fill="hold"/>
                                        <p:tgtEl>
                                          <p:spTgt spid="104"/>
                                        </p:tgtEl>
                                        <p:attrNameLst>
                                          <p:attrName>ppt_w</p:attrName>
                                        </p:attrNameLst>
                                      </p:cBhvr>
                                      <p:tavLst>
                                        <p:tav tm="0">
                                          <p:val>
                                            <p:fltVal val="0"/>
                                          </p:val>
                                        </p:tav>
                                        <p:tav tm="100000">
                                          <p:val>
                                            <p:strVal val="#ppt_w"/>
                                          </p:val>
                                        </p:tav>
                                      </p:tavLst>
                                    </p:anim>
                                    <p:anim calcmode="lin" valueType="num">
                                      <p:cBhvr>
                                        <p:cTn id="273" dur="500" fill="hold"/>
                                        <p:tgtEl>
                                          <p:spTgt spid="104"/>
                                        </p:tgtEl>
                                        <p:attrNameLst>
                                          <p:attrName>ppt_h</p:attrName>
                                        </p:attrNameLst>
                                      </p:cBhvr>
                                      <p:tavLst>
                                        <p:tav tm="0">
                                          <p:val>
                                            <p:fltVal val="0"/>
                                          </p:val>
                                        </p:tav>
                                        <p:tav tm="100000">
                                          <p:val>
                                            <p:strVal val="#ppt_h"/>
                                          </p:val>
                                        </p:tav>
                                      </p:tavLst>
                                    </p:anim>
                                    <p:animEffect transition="in" filter="fade">
                                      <p:cBhvr>
                                        <p:cTn id="274" dur="500"/>
                                        <p:tgtEl>
                                          <p:spTgt spid="104"/>
                                        </p:tgtEl>
                                      </p:cBhvr>
                                    </p:animEffect>
                                  </p:childTnLst>
                                </p:cTn>
                              </p:par>
                            </p:childTnLst>
                          </p:cTn>
                        </p:par>
                        <p:par>
                          <p:cTn id="275" fill="hold">
                            <p:stCondLst>
                              <p:cond delay="26500"/>
                            </p:stCondLst>
                            <p:childTnLst>
                              <p:par>
                                <p:cTn id="276" presetID="2" presetClass="entr" presetSubtype="4" fill="hold" grpId="0" nodeType="afterEffect">
                                  <p:stCondLst>
                                    <p:cond delay="0"/>
                                  </p:stCondLst>
                                  <p:childTnLst>
                                    <p:set>
                                      <p:cBhvr>
                                        <p:cTn id="277" dur="1" fill="hold">
                                          <p:stCondLst>
                                            <p:cond delay="0"/>
                                          </p:stCondLst>
                                        </p:cTn>
                                        <p:tgtEl>
                                          <p:spTgt spid="198"/>
                                        </p:tgtEl>
                                        <p:attrNameLst>
                                          <p:attrName>style.visibility</p:attrName>
                                        </p:attrNameLst>
                                      </p:cBhvr>
                                      <p:to>
                                        <p:strVal val="visible"/>
                                      </p:to>
                                    </p:set>
                                    <p:anim calcmode="lin" valueType="num">
                                      <p:cBhvr additive="base">
                                        <p:cTn id="278" dur="500" fill="hold"/>
                                        <p:tgtEl>
                                          <p:spTgt spid="198"/>
                                        </p:tgtEl>
                                        <p:attrNameLst>
                                          <p:attrName>ppt_x</p:attrName>
                                        </p:attrNameLst>
                                      </p:cBhvr>
                                      <p:tavLst>
                                        <p:tav tm="0">
                                          <p:val>
                                            <p:strVal val="#ppt_x"/>
                                          </p:val>
                                        </p:tav>
                                        <p:tav tm="100000">
                                          <p:val>
                                            <p:strVal val="#ppt_x"/>
                                          </p:val>
                                        </p:tav>
                                      </p:tavLst>
                                    </p:anim>
                                    <p:anim calcmode="lin" valueType="num">
                                      <p:cBhvr additive="base">
                                        <p:cTn id="279" dur="500" fill="hold"/>
                                        <p:tgtEl>
                                          <p:spTgt spid="198"/>
                                        </p:tgtEl>
                                        <p:attrNameLst>
                                          <p:attrName>ppt_y</p:attrName>
                                        </p:attrNameLst>
                                      </p:cBhvr>
                                      <p:tavLst>
                                        <p:tav tm="0">
                                          <p:val>
                                            <p:strVal val="1+#ppt_h/2"/>
                                          </p:val>
                                        </p:tav>
                                        <p:tav tm="100000">
                                          <p:val>
                                            <p:strVal val="#ppt_y"/>
                                          </p:val>
                                        </p:tav>
                                      </p:tavLst>
                                    </p:anim>
                                  </p:childTnLst>
                                </p:cTn>
                              </p:par>
                            </p:childTnLst>
                          </p:cTn>
                        </p:par>
                        <p:par>
                          <p:cTn id="280" fill="hold">
                            <p:stCondLst>
                              <p:cond delay="27000"/>
                            </p:stCondLst>
                            <p:childTnLst>
                              <p:par>
                                <p:cTn id="281" presetID="22" presetClass="entr" presetSubtype="4" fill="hold" nodeType="afterEffect">
                                  <p:stCondLst>
                                    <p:cond delay="0"/>
                                  </p:stCondLst>
                                  <p:childTnLst>
                                    <p:set>
                                      <p:cBhvr>
                                        <p:cTn id="282" dur="1" fill="hold">
                                          <p:stCondLst>
                                            <p:cond delay="0"/>
                                          </p:stCondLst>
                                        </p:cTn>
                                        <p:tgtEl>
                                          <p:spTgt spid="102"/>
                                        </p:tgtEl>
                                        <p:attrNameLst>
                                          <p:attrName>style.visibility</p:attrName>
                                        </p:attrNameLst>
                                      </p:cBhvr>
                                      <p:to>
                                        <p:strVal val="visible"/>
                                      </p:to>
                                    </p:set>
                                    <p:animEffect transition="in" filter="wipe(down)">
                                      <p:cBhvr>
                                        <p:cTn id="283" dur="500"/>
                                        <p:tgtEl>
                                          <p:spTgt spid="102"/>
                                        </p:tgtEl>
                                      </p:cBhvr>
                                    </p:animEffect>
                                  </p:childTnLst>
                                </p:cTn>
                              </p:par>
                            </p:childTnLst>
                          </p:cTn>
                        </p:par>
                        <p:par>
                          <p:cTn id="284" fill="hold">
                            <p:stCondLst>
                              <p:cond delay="27500"/>
                            </p:stCondLst>
                            <p:childTnLst>
                              <p:par>
                                <p:cTn id="285" presetID="22" presetClass="entr" presetSubtype="4" fill="hold" nodeType="afterEffect">
                                  <p:stCondLst>
                                    <p:cond delay="0"/>
                                  </p:stCondLst>
                                  <p:childTnLst>
                                    <p:set>
                                      <p:cBhvr>
                                        <p:cTn id="286" dur="1" fill="hold">
                                          <p:stCondLst>
                                            <p:cond delay="0"/>
                                          </p:stCondLst>
                                        </p:cTn>
                                        <p:tgtEl>
                                          <p:spTgt spid="246"/>
                                        </p:tgtEl>
                                        <p:attrNameLst>
                                          <p:attrName>style.visibility</p:attrName>
                                        </p:attrNameLst>
                                      </p:cBhvr>
                                      <p:to>
                                        <p:strVal val="visible"/>
                                      </p:to>
                                    </p:set>
                                    <p:animEffect transition="in" filter="wipe(down)">
                                      <p:cBhvr>
                                        <p:cTn id="287" dur="500"/>
                                        <p:tgtEl>
                                          <p:spTgt spid="246"/>
                                        </p:tgtEl>
                                      </p:cBhvr>
                                    </p:animEffect>
                                  </p:childTnLst>
                                </p:cTn>
                              </p:par>
                            </p:childTnLst>
                          </p:cTn>
                        </p:par>
                        <p:par>
                          <p:cTn id="288" fill="hold">
                            <p:stCondLst>
                              <p:cond delay="28000"/>
                            </p:stCondLst>
                            <p:childTnLst>
                              <p:par>
                                <p:cTn id="289" presetID="22" presetClass="entr" presetSubtype="8" fill="hold" nodeType="afterEffect">
                                  <p:stCondLst>
                                    <p:cond delay="0"/>
                                  </p:stCondLst>
                                  <p:childTnLst>
                                    <p:set>
                                      <p:cBhvr>
                                        <p:cTn id="290" dur="1" fill="hold">
                                          <p:stCondLst>
                                            <p:cond delay="0"/>
                                          </p:stCondLst>
                                        </p:cTn>
                                        <p:tgtEl>
                                          <p:spTgt spid="200">
                                            <p:txEl>
                                              <p:pRg st="0" end="0"/>
                                            </p:txEl>
                                          </p:spTgt>
                                        </p:tgtEl>
                                        <p:attrNameLst>
                                          <p:attrName>style.visibility</p:attrName>
                                        </p:attrNameLst>
                                      </p:cBhvr>
                                      <p:to>
                                        <p:strVal val="visible"/>
                                      </p:to>
                                    </p:set>
                                    <p:animEffect transition="in" filter="wipe(left)">
                                      <p:cBhvr>
                                        <p:cTn id="291" dur="500"/>
                                        <p:tgtEl>
                                          <p:spTgt spid="200">
                                            <p:txEl>
                                              <p:pRg st="0" end="0"/>
                                            </p:txEl>
                                          </p:spTgt>
                                        </p:tgtEl>
                                      </p:cBhvr>
                                    </p:animEffect>
                                  </p:childTnLst>
                                </p:cTn>
                              </p:par>
                            </p:childTnLst>
                          </p:cTn>
                        </p:par>
                        <p:par>
                          <p:cTn id="292" fill="hold">
                            <p:stCondLst>
                              <p:cond delay="28500"/>
                            </p:stCondLst>
                            <p:childTnLst>
                              <p:par>
                                <p:cTn id="293" presetID="22" presetClass="entr" presetSubtype="8" fill="hold" nodeType="afterEffect">
                                  <p:stCondLst>
                                    <p:cond delay="0"/>
                                  </p:stCondLst>
                                  <p:childTnLst>
                                    <p:set>
                                      <p:cBhvr>
                                        <p:cTn id="294" dur="1" fill="hold">
                                          <p:stCondLst>
                                            <p:cond delay="0"/>
                                          </p:stCondLst>
                                        </p:cTn>
                                        <p:tgtEl>
                                          <p:spTgt spid="201"/>
                                        </p:tgtEl>
                                        <p:attrNameLst>
                                          <p:attrName>style.visibility</p:attrName>
                                        </p:attrNameLst>
                                      </p:cBhvr>
                                      <p:to>
                                        <p:strVal val="visible"/>
                                      </p:to>
                                    </p:set>
                                    <p:animEffect transition="in" filter="wipe(left)">
                                      <p:cBhvr>
                                        <p:cTn id="295" dur="500"/>
                                        <p:tgtEl>
                                          <p:spTgt spid="201"/>
                                        </p:tgtEl>
                                      </p:cBhvr>
                                    </p:animEffect>
                                  </p:childTnLst>
                                </p:cTn>
                              </p:par>
                            </p:childTnLst>
                          </p:cTn>
                        </p:par>
                        <p:par>
                          <p:cTn id="296" fill="hold">
                            <p:stCondLst>
                              <p:cond delay="29000"/>
                            </p:stCondLst>
                            <p:childTnLst>
                              <p:par>
                                <p:cTn id="297" presetID="53" presetClass="entr" presetSubtype="16" fill="hold" grpId="0" nodeType="afterEffect">
                                  <p:stCondLst>
                                    <p:cond delay="0"/>
                                  </p:stCondLst>
                                  <p:childTnLst>
                                    <p:set>
                                      <p:cBhvr>
                                        <p:cTn id="298" dur="1" fill="hold">
                                          <p:stCondLst>
                                            <p:cond delay="0"/>
                                          </p:stCondLst>
                                        </p:cTn>
                                        <p:tgtEl>
                                          <p:spTgt spid="185"/>
                                        </p:tgtEl>
                                        <p:attrNameLst>
                                          <p:attrName>style.visibility</p:attrName>
                                        </p:attrNameLst>
                                      </p:cBhvr>
                                      <p:to>
                                        <p:strVal val="visible"/>
                                      </p:to>
                                    </p:set>
                                    <p:anim calcmode="lin" valueType="num">
                                      <p:cBhvr>
                                        <p:cTn id="299" dur="500" fill="hold"/>
                                        <p:tgtEl>
                                          <p:spTgt spid="185"/>
                                        </p:tgtEl>
                                        <p:attrNameLst>
                                          <p:attrName>ppt_w</p:attrName>
                                        </p:attrNameLst>
                                      </p:cBhvr>
                                      <p:tavLst>
                                        <p:tav tm="0">
                                          <p:val>
                                            <p:fltVal val="0"/>
                                          </p:val>
                                        </p:tav>
                                        <p:tav tm="100000">
                                          <p:val>
                                            <p:strVal val="#ppt_w"/>
                                          </p:val>
                                        </p:tav>
                                      </p:tavLst>
                                    </p:anim>
                                    <p:anim calcmode="lin" valueType="num">
                                      <p:cBhvr>
                                        <p:cTn id="300" dur="500" fill="hold"/>
                                        <p:tgtEl>
                                          <p:spTgt spid="185"/>
                                        </p:tgtEl>
                                        <p:attrNameLst>
                                          <p:attrName>ppt_h</p:attrName>
                                        </p:attrNameLst>
                                      </p:cBhvr>
                                      <p:tavLst>
                                        <p:tav tm="0">
                                          <p:val>
                                            <p:fltVal val="0"/>
                                          </p:val>
                                        </p:tav>
                                        <p:tav tm="100000">
                                          <p:val>
                                            <p:strVal val="#ppt_h"/>
                                          </p:val>
                                        </p:tav>
                                      </p:tavLst>
                                    </p:anim>
                                    <p:animEffect transition="in" filter="fade">
                                      <p:cBhvr>
                                        <p:cTn id="301" dur="500"/>
                                        <p:tgtEl>
                                          <p:spTgt spid="185"/>
                                        </p:tgtEl>
                                      </p:cBhvr>
                                    </p:animEffect>
                                  </p:childTnLst>
                                </p:cTn>
                              </p:par>
                            </p:childTnLst>
                          </p:cTn>
                        </p:par>
                        <p:par>
                          <p:cTn id="302" fill="hold">
                            <p:stCondLst>
                              <p:cond delay="29500"/>
                            </p:stCondLst>
                            <p:childTnLst>
                              <p:par>
                                <p:cTn id="303" presetID="22" presetClass="entr" presetSubtype="1" fill="hold" nodeType="afterEffect">
                                  <p:stCondLst>
                                    <p:cond delay="0"/>
                                  </p:stCondLst>
                                  <p:childTnLst>
                                    <p:set>
                                      <p:cBhvr>
                                        <p:cTn id="304" dur="1" fill="hold">
                                          <p:stCondLst>
                                            <p:cond delay="0"/>
                                          </p:stCondLst>
                                        </p:cTn>
                                        <p:tgtEl>
                                          <p:spTgt spid="71"/>
                                        </p:tgtEl>
                                        <p:attrNameLst>
                                          <p:attrName>style.visibility</p:attrName>
                                        </p:attrNameLst>
                                      </p:cBhvr>
                                      <p:to>
                                        <p:strVal val="visible"/>
                                      </p:to>
                                    </p:set>
                                    <p:animEffect transition="in" filter="wipe(up)">
                                      <p:cBhvr>
                                        <p:cTn id="305" dur="500"/>
                                        <p:tgtEl>
                                          <p:spTgt spid="71"/>
                                        </p:tgtEl>
                                      </p:cBhvr>
                                    </p:animEffect>
                                  </p:childTnLst>
                                </p:cTn>
                              </p:par>
                            </p:childTnLst>
                          </p:cTn>
                        </p:par>
                        <p:par>
                          <p:cTn id="306" fill="hold">
                            <p:stCondLst>
                              <p:cond delay="30000"/>
                            </p:stCondLst>
                            <p:childTnLst>
                              <p:par>
                                <p:cTn id="307" presetID="22" presetClass="entr" presetSubtype="8" fill="hold" nodeType="afterEffect">
                                  <p:stCondLst>
                                    <p:cond delay="0"/>
                                  </p:stCondLst>
                                  <p:childTnLst>
                                    <p:set>
                                      <p:cBhvr>
                                        <p:cTn id="308" dur="1" fill="hold">
                                          <p:stCondLst>
                                            <p:cond delay="0"/>
                                          </p:stCondLst>
                                        </p:cTn>
                                        <p:tgtEl>
                                          <p:spTgt spid="244"/>
                                        </p:tgtEl>
                                        <p:attrNameLst>
                                          <p:attrName>style.visibility</p:attrName>
                                        </p:attrNameLst>
                                      </p:cBhvr>
                                      <p:to>
                                        <p:strVal val="visible"/>
                                      </p:to>
                                    </p:set>
                                    <p:animEffect transition="in" filter="wipe(left)">
                                      <p:cBhvr>
                                        <p:cTn id="309" dur="500"/>
                                        <p:tgtEl>
                                          <p:spTgt spid="244"/>
                                        </p:tgtEl>
                                      </p:cBhvr>
                                    </p:animEffect>
                                  </p:childTnLst>
                                </p:cTn>
                              </p:par>
                            </p:childTnLst>
                          </p:cTn>
                        </p:par>
                        <p:par>
                          <p:cTn id="310" fill="hold">
                            <p:stCondLst>
                              <p:cond delay="30500"/>
                            </p:stCondLst>
                            <p:childTnLst>
                              <p:par>
                                <p:cTn id="311" presetID="22" presetClass="entr" presetSubtype="8" fill="hold" grpId="0" nodeType="afterEffect">
                                  <p:stCondLst>
                                    <p:cond delay="0"/>
                                  </p:stCondLst>
                                  <p:childTnLst>
                                    <p:set>
                                      <p:cBhvr>
                                        <p:cTn id="312" dur="1" fill="hold">
                                          <p:stCondLst>
                                            <p:cond delay="0"/>
                                          </p:stCondLst>
                                        </p:cTn>
                                        <p:tgtEl>
                                          <p:spTgt spid="213"/>
                                        </p:tgtEl>
                                        <p:attrNameLst>
                                          <p:attrName>style.visibility</p:attrName>
                                        </p:attrNameLst>
                                      </p:cBhvr>
                                      <p:to>
                                        <p:strVal val="visible"/>
                                      </p:to>
                                    </p:set>
                                    <p:animEffect transition="in" filter="wipe(left)">
                                      <p:cBhvr>
                                        <p:cTn id="313"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4" grpId="0" animBg="1"/>
      <p:bldP spid="61" grpId="0"/>
      <p:bldP spid="70" grpId="0" animBg="1"/>
      <p:bldP spid="81" grpId="0" animBg="1"/>
      <p:bldP spid="84" grpId="0" animBg="1"/>
      <p:bldP spid="85" grpId="0" animBg="1"/>
      <p:bldP spid="86" grpId="0" animBg="1"/>
      <p:bldP spid="88" grpId="0" animBg="1"/>
      <p:bldP spid="89" grpId="0" animBg="1"/>
      <p:bldP spid="99" grpId="0" animBg="1"/>
      <p:bldP spid="100" grpId="0" animBg="1"/>
      <p:bldP spid="101" grpId="0" animBg="1"/>
      <p:bldP spid="104" grpId="0" animBg="1"/>
      <p:bldP spid="119" grpId="0" animBg="1"/>
      <p:bldP spid="120" grpId="0" animBg="1"/>
      <p:bldP spid="121" grpId="0" animBg="1"/>
      <p:bldP spid="122" grpId="0" animBg="1"/>
      <p:bldP spid="134" grpId="0" animBg="1"/>
      <p:bldP spid="146" grpId="0" animBg="1"/>
      <p:bldP spid="154" grpId="0"/>
      <p:bldP spid="175" grpId="0"/>
      <p:bldP spid="176" grpId="0"/>
      <p:bldP spid="185" grpId="0" animBg="1"/>
      <p:bldP spid="191" grpId="0"/>
      <p:bldP spid="198" grpId="0"/>
      <p:bldP spid="213" grpId="0"/>
      <p:bldP spid="2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6D2F8-BBE1-4A60-BBBA-E9B2902443DF}"/>
              </a:ext>
            </a:extLst>
          </p:cNvPr>
          <p:cNvSpPr>
            <a:spLocks noGrp="1"/>
          </p:cNvSpPr>
          <p:nvPr>
            <p:ph type="title"/>
          </p:nvPr>
        </p:nvSpPr>
        <p:spPr>
          <a:xfrm>
            <a:off x="1141413" y="131806"/>
            <a:ext cx="9905998" cy="840260"/>
          </a:xfrm>
        </p:spPr>
        <p:txBody>
          <a:bodyPr>
            <a:normAutofit/>
          </a:bodyPr>
          <a:lstStyle/>
          <a:p>
            <a:r>
              <a:rPr lang="en-IN" b="1" u="sng" dirty="0">
                <a:solidFill>
                  <a:schemeClr val="bg1"/>
                </a:solidFill>
              </a:rPr>
              <a:t>References- </a:t>
            </a:r>
          </a:p>
        </p:txBody>
      </p:sp>
      <p:sp>
        <p:nvSpPr>
          <p:cNvPr id="3" name="Content Placeholder 2">
            <a:extLst>
              <a:ext uri="{FF2B5EF4-FFF2-40B4-BE49-F238E27FC236}">
                <a16:creationId xmlns:a16="http://schemas.microsoft.com/office/drawing/2014/main" id="{C001D11A-523C-4D9F-838D-93A6298CB82A}"/>
              </a:ext>
            </a:extLst>
          </p:cNvPr>
          <p:cNvSpPr>
            <a:spLocks noGrp="1"/>
          </p:cNvSpPr>
          <p:nvPr>
            <p:ph idx="1"/>
          </p:nvPr>
        </p:nvSpPr>
        <p:spPr>
          <a:xfrm>
            <a:off x="1375720" y="815546"/>
            <a:ext cx="9976022" cy="5807676"/>
          </a:xfrm>
        </p:spPr>
        <p:txBody>
          <a:bodyPr>
            <a:normAutofit/>
          </a:bodyPr>
          <a:lstStyle/>
          <a:p>
            <a:pPr>
              <a:buFont typeface="Wingdings" panose="05000000000000000000" pitchFamily="2" charset="2"/>
              <a:buChar char="§"/>
            </a:pPr>
            <a:r>
              <a:rPr lang="en-IN" dirty="0">
                <a:solidFill>
                  <a:srgbClr val="002060"/>
                </a:solidFill>
                <a:hlinkClick r:id="rId2">
                  <a:extLst>
                    <a:ext uri="{A12FA001-AC4F-418D-AE19-62706E023703}">
                      <ahyp:hlinkClr xmlns:ahyp="http://schemas.microsoft.com/office/drawing/2018/hyperlinkcolor" val="tx"/>
                    </a:ext>
                  </a:extLst>
                </a:hlinkClick>
              </a:rPr>
              <a:t>https://www.thehindu.com/news/national/tamil-nadu/tn-covid-19-isolation-wards-to-get-robots/article31444627.ece</a:t>
            </a:r>
            <a:r>
              <a:rPr lang="en-IN" dirty="0">
                <a:solidFill>
                  <a:srgbClr val="002060"/>
                </a:solidFill>
              </a:rPr>
              <a:t> </a:t>
            </a:r>
            <a:r>
              <a:rPr lang="en-IN" sz="1600" dirty="0">
                <a:solidFill>
                  <a:srgbClr val="002060"/>
                </a:solidFill>
              </a:rPr>
              <a:t>[source1]</a:t>
            </a:r>
          </a:p>
          <a:p>
            <a:pPr>
              <a:buFont typeface="Wingdings" panose="05000000000000000000" pitchFamily="2" charset="2"/>
              <a:buChar char="§"/>
            </a:pPr>
            <a:r>
              <a:rPr lang="en-IN" dirty="0">
                <a:solidFill>
                  <a:srgbClr val="002060"/>
                </a:solidFill>
                <a:hlinkClick r:id="rId3">
                  <a:extLst>
                    <a:ext uri="{A12FA001-AC4F-418D-AE19-62706E023703}">
                      <ahyp:hlinkClr xmlns:ahyp="http://schemas.microsoft.com/office/drawing/2018/hyperlinkcolor" val="tx"/>
                    </a:ext>
                  </a:extLst>
                </a:hlinkClick>
              </a:rPr>
              <a:t>https://www.emerald.com/insight/content/doi/10.1108/01439910310473942/full/html</a:t>
            </a:r>
            <a:r>
              <a:rPr lang="en-IN" dirty="0">
                <a:solidFill>
                  <a:srgbClr val="002060"/>
                </a:solidFill>
              </a:rPr>
              <a:t> </a:t>
            </a:r>
            <a:r>
              <a:rPr lang="en-IN" sz="1400" dirty="0">
                <a:solidFill>
                  <a:srgbClr val="002060"/>
                </a:solidFill>
              </a:rPr>
              <a:t>[source 2]</a:t>
            </a:r>
            <a:endParaRPr lang="en-IN" dirty="0">
              <a:solidFill>
                <a:srgbClr val="002060"/>
              </a:solidFill>
            </a:endParaRPr>
          </a:p>
          <a:p>
            <a:pPr>
              <a:buFont typeface="Wingdings" panose="05000000000000000000" pitchFamily="2" charset="2"/>
              <a:buChar char="§"/>
            </a:pPr>
            <a:r>
              <a:rPr lang="en-IN" dirty="0">
                <a:solidFill>
                  <a:srgbClr val="002060"/>
                </a:solidFill>
                <a:hlinkClick r:id="rId4">
                  <a:extLst>
                    <a:ext uri="{A12FA001-AC4F-418D-AE19-62706E023703}">
                      <ahyp:hlinkClr xmlns:ahyp="http://schemas.microsoft.com/office/drawing/2018/hyperlinkcolor" val="tx"/>
                    </a:ext>
                  </a:extLst>
                </a:hlinkClick>
              </a:rPr>
              <a:t>https://online-engineering.case.edu/blog/medical-robots-making-a-difference</a:t>
            </a:r>
            <a:r>
              <a:rPr lang="en-IN" dirty="0">
                <a:solidFill>
                  <a:srgbClr val="002060"/>
                </a:solidFill>
              </a:rPr>
              <a:t> </a:t>
            </a:r>
            <a:r>
              <a:rPr lang="en-IN" sz="1400" dirty="0">
                <a:solidFill>
                  <a:srgbClr val="002060"/>
                </a:solidFill>
              </a:rPr>
              <a:t>[source 3]</a:t>
            </a:r>
          </a:p>
          <a:p>
            <a:pPr>
              <a:buFont typeface="Wingdings" panose="05000000000000000000" pitchFamily="2" charset="2"/>
              <a:buChar char="§"/>
            </a:pPr>
            <a:r>
              <a:rPr lang="en-IN" dirty="0">
                <a:solidFill>
                  <a:srgbClr val="002060"/>
                </a:solidFill>
                <a:hlinkClick r:id="rId5">
                  <a:extLst>
                    <a:ext uri="{A12FA001-AC4F-418D-AE19-62706E023703}">
                      <ahyp:hlinkClr xmlns:ahyp="http://schemas.microsoft.com/office/drawing/2018/hyperlinkcolor" val="tx"/>
                    </a:ext>
                  </a:extLst>
                </a:hlinkClick>
              </a:rPr>
              <a:t>https://www.manifestias.com/2020/02/28/robotics-in-india/</a:t>
            </a:r>
            <a:endParaRPr lang="en-IN" dirty="0">
              <a:solidFill>
                <a:srgbClr val="002060"/>
              </a:solidFill>
            </a:endParaRPr>
          </a:p>
          <a:p>
            <a:pPr>
              <a:buFont typeface="Wingdings" panose="05000000000000000000" pitchFamily="2" charset="2"/>
              <a:buChar char="§"/>
            </a:pPr>
            <a:r>
              <a:rPr lang="en-IN" dirty="0">
                <a:solidFill>
                  <a:srgbClr val="002060"/>
                </a:solidFill>
                <a:hlinkClick r:id="rId5">
                  <a:extLst>
                    <a:ext uri="{A12FA001-AC4F-418D-AE19-62706E023703}">
                      <ahyp:hlinkClr xmlns:ahyp="http://schemas.microsoft.com/office/drawing/2018/hyperlinkcolor" val="tx"/>
                    </a:ext>
                  </a:extLst>
                </a:hlinkClick>
              </a:rPr>
              <a:t>https://www.manifestias.com/2020/02/28/robotics-in-india/</a:t>
            </a:r>
            <a:endParaRPr lang="en-IN" dirty="0">
              <a:solidFill>
                <a:srgbClr val="002060"/>
              </a:solidFill>
            </a:endParaRPr>
          </a:p>
          <a:p>
            <a:pPr>
              <a:buFont typeface="Wingdings" panose="05000000000000000000" pitchFamily="2" charset="2"/>
              <a:buChar char="§"/>
            </a:pPr>
            <a:r>
              <a:rPr lang="en-IN" dirty="0">
                <a:solidFill>
                  <a:srgbClr val="002060"/>
                </a:solidFill>
                <a:hlinkClick r:id="rId6">
                  <a:extLst>
                    <a:ext uri="{A12FA001-AC4F-418D-AE19-62706E023703}">
                      <ahyp:hlinkClr xmlns:ahyp="http://schemas.microsoft.com/office/drawing/2018/hyperlinkcolor" val="tx"/>
                    </a:ext>
                  </a:extLst>
                </a:hlinkClick>
              </a:rPr>
              <a:t>https://indianexpress.com/article/technology/tech-news-technology/hyderabad-based-startup-launches-smart-robocop-named-after-26-11-martyr-hemant-karkare-5004011/</a:t>
            </a:r>
            <a:endParaRPr lang="en-IN" dirty="0">
              <a:solidFill>
                <a:srgbClr val="002060"/>
              </a:solidFill>
            </a:endParaRPr>
          </a:p>
          <a:p>
            <a:pPr>
              <a:buFont typeface="Wingdings" panose="05000000000000000000" pitchFamily="2" charset="2"/>
              <a:buChar char="§"/>
            </a:pPr>
            <a:endParaRPr lang="en-IN" dirty="0">
              <a:solidFill>
                <a:srgbClr val="002060"/>
              </a:solidFill>
            </a:endParaRPr>
          </a:p>
          <a:p>
            <a:pPr>
              <a:buFont typeface="Wingdings" panose="05000000000000000000" pitchFamily="2" charset="2"/>
              <a:buChar char="§"/>
            </a:pPr>
            <a:endParaRPr lang="en-IN" dirty="0">
              <a:solidFill>
                <a:srgbClr val="002060"/>
              </a:solidFill>
            </a:endParaRPr>
          </a:p>
          <a:p>
            <a:pPr>
              <a:buFont typeface="Wingdings" panose="05000000000000000000" pitchFamily="2" charset="2"/>
              <a:buChar char="§"/>
            </a:pPr>
            <a:endParaRPr lang="en-IN" dirty="0">
              <a:solidFill>
                <a:srgbClr val="002060"/>
              </a:solidFill>
            </a:endParaRPr>
          </a:p>
        </p:txBody>
      </p:sp>
    </p:spTree>
    <p:extLst>
      <p:ext uri="{BB962C8B-B14F-4D97-AF65-F5344CB8AC3E}">
        <p14:creationId xmlns:p14="http://schemas.microsoft.com/office/powerpoint/2010/main" val="4086813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6ABF4-A5BD-4936-B26F-EDF14B8EB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6379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8DC2-CF40-444F-9F97-1DCF041D4215}"/>
              </a:ext>
            </a:extLst>
          </p:cNvPr>
          <p:cNvSpPr>
            <a:spLocks noGrp="1"/>
          </p:cNvSpPr>
          <p:nvPr>
            <p:ph type="title"/>
          </p:nvPr>
        </p:nvSpPr>
        <p:spPr>
          <a:xfrm>
            <a:off x="1232451" y="326004"/>
            <a:ext cx="8682825" cy="850790"/>
          </a:xfrm>
        </p:spPr>
        <p:txBody>
          <a:bodyPr>
            <a:normAutofit/>
          </a:bodyPr>
          <a:lstStyle/>
          <a:p>
            <a:r>
              <a:rPr lang="en-IN" b="1" u="sng" dirty="0">
                <a:solidFill>
                  <a:schemeClr val="bg1"/>
                </a:solidFill>
              </a:rPr>
              <a:t>CONTENTS-</a:t>
            </a:r>
          </a:p>
        </p:txBody>
      </p:sp>
      <p:sp>
        <p:nvSpPr>
          <p:cNvPr id="3" name="Content Placeholder 2">
            <a:extLst>
              <a:ext uri="{FF2B5EF4-FFF2-40B4-BE49-F238E27FC236}">
                <a16:creationId xmlns:a16="http://schemas.microsoft.com/office/drawing/2014/main" id="{57CFC8BD-7734-461B-AFC9-89C9E9E19F2B}"/>
              </a:ext>
            </a:extLst>
          </p:cNvPr>
          <p:cNvSpPr>
            <a:spLocks noGrp="1"/>
          </p:cNvSpPr>
          <p:nvPr>
            <p:ph idx="1"/>
          </p:nvPr>
        </p:nvSpPr>
        <p:spPr>
          <a:xfrm>
            <a:off x="1141412" y="1176793"/>
            <a:ext cx="9905999" cy="4614407"/>
          </a:xfrm>
        </p:spPr>
        <p:txBody>
          <a:bodyPr/>
          <a:lstStyle/>
          <a:p>
            <a:pPr>
              <a:buFont typeface="Wingdings" panose="05000000000000000000" pitchFamily="2" charset="2"/>
              <a:buChar char="q"/>
            </a:pPr>
            <a:r>
              <a:rPr lang="en-IN" dirty="0"/>
              <a:t> Introduction/Problem statement</a:t>
            </a:r>
          </a:p>
          <a:p>
            <a:pPr>
              <a:buFont typeface="Wingdings" panose="05000000000000000000" pitchFamily="2" charset="2"/>
              <a:buChar char="q"/>
            </a:pPr>
            <a:r>
              <a:rPr lang="en-IN" dirty="0"/>
              <a:t>Inspiration</a:t>
            </a:r>
          </a:p>
          <a:p>
            <a:pPr>
              <a:buFont typeface="Wingdings" panose="05000000000000000000" pitchFamily="2" charset="2"/>
              <a:buChar char="q"/>
            </a:pPr>
            <a:r>
              <a:rPr lang="en-IN" dirty="0"/>
              <a:t>Flowchart </a:t>
            </a:r>
          </a:p>
          <a:p>
            <a:pPr>
              <a:buFont typeface="Wingdings" panose="05000000000000000000" pitchFamily="2" charset="2"/>
              <a:buChar char="q"/>
            </a:pPr>
            <a:r>
              <a:rPr lang="en-IN" dirty="0"/>
              <a:t>Overview/working of idea</a:t>
            </a:r>
          </a:p>
          <a:p>
            <a:pPr>
              <a:buFont typeface="Wingdings" panose="05000000000000000000" pitchFamily="2" charset="2"/>
              <a:buChar char="q"/>
            </a:pPr>
            <a:r>
              <a:rPr lang="en-IN" dirty="0"/>
              <a:t>Workflow diagrams</a:t>
            </a:r>
          </a:p>
          <a:p>
            <a:pPr>
              <a:buFont typeface="Wingdings" panose="05000000000000000000" pitchFamily="2" charset="2"/>
              <a:buChar char="q"/>
            </a:pPr>
            <a:r>
              <a:rPr lang="en-IN" dirty="0"/>
              <a:t>Unique Features</a:t>
            </a:r>
          </a:p>
          <a:p>
            <a:pPr>
              <a:buFont typeface="Wingdings" panose="05000000000000000000" pitchFamily="2" charset="2"/>
              <a:buChar char="q"/>
            </a:pPr>
            <a:r>
              <a:rPr lang="en-IN" dirty="0"/>
              <a:t>Timeline</a:t>
            </a:r>
          </a:p>
          <a:p>
            <a:pPr>
              <a:buFont typeface="Wingdings" panose="05000000000000000000" pitchFamily="2" charset="2"/>
              <a:buChar char="q"/>
            </a:pPr>
            <a:endParaRPr lang="en-IN" dirty="0"/>
          </a:p>
          <a:p>
            <a:pPr>
              <a:buFont typeface="Wingdings" panose="05000000000000000000" pitchFamily="2" charset="2"/>
              <a:buChar char="q"/>
            </a:pPr>
            <a:endParaRPr lang="en-IN" dirty="0"/>
          </a:p>
        </p:txBody>
      </p:sp>
    </p:spTree>
    <p:extLst>
      <p:ext uri="{BB962C8B-B14F-4D97-AF65-F5344CB8AC3E}">
        <p14:creationId xmlns:p14="http://schemas.microsoft.com/office/powerpoint/2010/main" val="391721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83B4D6"/>
            </a:gs>
            <a:gs pos="50000">
              <a:schemeClr val="accent5">
                <a:lumMod val="67000"/>
              </a:schemeClr>
            </a:gs>
            <a:gs pos="42485">
              <a:srgbClr val="4E86AE"/>
            </a:gs>
            <a:gs pos="10000">
              <a:schemeClr val="accent5">
                <a:lumMod val="67000"/>
              </a:schemeClr>
            </a:gs>
            <a:gs pos="26000">
              <a:schemeClr val="accent5">
                <a:lumMod val="67000"/>
              </a:schemeClr>
            </a:gs>
            <a:gs pos="98000">
              <a:schemeClr val="tx2">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F26C34-A5C4-4969-9571-9E2D0017BFF7}"/>
              </a:ext>
            </a:extLst>
          </p:cNvPr>
          <p:cNvSpPr txBox="1"/>
          <p:nvPr/>
        </p:nvSpPr>
        <p:spPr>
          <a:xfrm>
            <a:off x="351063" y="277586"/>
            <a:ext cx="11389179" cy="461665"/>
          </a:xfrm>
          <a:prstGeom prst="rect">
            <a:avLst/>
          </a:prstGeom>
          <a:noFill/>
        </p:spPr>
        <p:txBody>
          <a:bodyPr wrap="square">
            <a:spAutoFit/>
          </a:bodyPr>
          <a:lstStyle/>
          <a:p>
            <a:r>
              <a:rPr lang="en-IN" dirty="0">
                <a:solidFill>
                  <a:schemeClr val="bg1"/>
                </a:solidFill>
              </a:rPr>
              <a:t>                </a:t>
            </a:r>
            <a:r>
              <a:rPr lang="en-IN" sz="2400" b="1" u="sng" dirty="0"/>
              <a:t>Problem Statement</a:t>
            </a:r>
            <a:r>
              <a:rPr lang="en-IN" sz="2400" b="1" dirty="0"/>
              <a:t>- </a:t>
            </a:r>
            <a:r>
              <a:rPr lang="en-IN" sz="2400" b="1" dirty="0">
                <a:solidFill>
                  <a:schemeClr val="bg1"/>
                </a:solidFill>
              </a:rPr>
              <a:t>Shiv</a:t>
            </a:r>
            <a:r>
              <a:rPr lang="en-IN" sz="2400" dirty="0">
                <a:solidFill>
                  <a:schemeClr val="bg1"/>
                </a:solidFill>
              </a:rPr>
              <a:t>- </a:t>
            </a:r>
            <a:r>
              <a:rPr lang="en-IN" sz="2400" u="sng" dirty="0"/>
              <a:t>treating the affected with minimum contact possible</a:t>
            </a:r>
            <a:r>
              <a:rPr lang="en-IN" sz="2400" dirty="0"/>
              <a:t>.         </a:t>
            </a:r>
            <a:endParaRPr lang="en-IN" dirty="0"/>
          </a:p>
        </p:txBody>
      </p:sp>
      <p:sp>
        <p:nvSpPr>
          <p:cNvPr id="5" name="TextBox 4">
            <a:extLst>
              <a:ext uri="{FF2B5EF4-FFF2-40B4-BE49-F238E27FC236}">
                <a16:creationId xmlns:a16="http://schemas.microsoft.com/office/drawing/2014/main" id="{64A19677-7474-42DC-A010-39337F4901CE}"/>
              </a:ext>
            </a:extLst>
          </p:cNvPr>
          <p:cNvSpPr txBox="1"/>
          <p:nvPr/>
        </p:nvSpPr>
        <p:spPr>
          <a:xfrm>
            <a:off x="555171" y="942006"/>
            <a:ext cx="5540829" cy="400110"/>
          </a:xfrm>
          <a:prstGeom prst="rect">
            <a:avLst/>
          </a:prstGeom>
          <a:noFill/>
        </p:spPr>
        <p:txBody>
          <a:bodyPr wrap="square">
            <a:spAutoFit/>
          </a:bodyPr>
          <a:lstStyle/>
          <a:p>
            <a:r>
              <a:rPr lang="en-IN" dirty="0">
                <a:solidFill>
                  <a:schemeClr val="bg1"/>
                </a:solidFill>
              </a:rPr>
              <a:t>    </a:t>
            </a:r>
            <a:r>
              <a:rPr lang="en-IN" u="sng" dirty="0">
                <a:solidFill>
                  <a:schemeClr val="bg1"/>
                </a:solidFill>
              </a:rPr>
              <a:t>                                                             </a:t>
            </a:r>
            <a:r>
              <a:rPr lang="en-IN" sz="2000" b="1" u="sng" dirty="0">
                <a:solidFill>
                  <a:schemeClr val="bg1"/>
                </a:solidFill>
              </a:rPr>
              <a:t>Description</a:t>
            </a:r>
          </a:p>
        </p:txBody>
      </p:sp>
      <p:sp>
        <p:nvSpPr>
          <p:cNvPr id="9" name="TextBox 8">
            <a:extLst>
              <a:ext uri="{FF2B5EF4-FFF2-40B4-BE49-F238E27FC236}">
                <a16:creationId xmlns:a16="http://schemas.microsoft.com/office/drawing/2014/main" id="{4F308F8F-72BE-4059-95FA-13CB07C55CB7}"/>
              </a:ext>
            </a:extLst>
          </p:cNvPr>
          <p:cNvSpPr txBox="1"/>
          <p:nvPr/>
        </p:nvSpPr>
        <p:spPr>
          <a:xfrm>
            <a:off x="866693" y="1423283"/>
            <a:ext cx="10471868" cy="5493812"/>
          </a:xfrm>
          <a:prstGeom prst="rect">
            <a:avLst/>
          </a:prstGeom>
          <a:noFill/>
        </p:spPr>
        <p:txBody>
          <a:bodyPr wrap="square">
            <a:spAutoFit/>
          </a:bodyPr>
          <a:lstStyle/>
          <a:p>
            <a:r>
              <a:rPr lang="en-IN" sz="2800" u="sng" dirty="0">
                <a:solidFill>
                  <a:schemeClr val="bg1"/>
                </a:solidFill>
              </a:rPr>
              <a:t>S</a:t>
            </a:r>
            <a:r>
              <a:rPr lang="en-IN" sz="2000" b="1" u="sng" dirty="0">
                <a:solidFill>
                  <a:schemeClr val="bg1"/>
                </a:solidFill>
              </a:rPr>
              <a:t>hiv</a:t>
            </a:r>
            <a:r>
              <a:rPr lang="en-IN" sz="1900" dirty="0"/>
              <a:t> is an initiative to fight not just </a:t>
            </a:r>
            <a:r>
              <a:rPr lang="en-IN" sz="1900" b="1" dirty="0">
                <a:solidFill>
                  <a:schemeClr val="bg1"/>
                </a:solidFill>
              </a:rPr>
              <a:t>against the current surge of COVID- 19</a:t>
            </a:r>
            <a:r>
              <a:rPr lang="en-IN" sz="1900" dirty="0"/>
              <a:t>, but also </a:t>
            </a:r>
            <a:r>
              <a:rPr lang="en-IN" sz="1900" b="1" dirty="0">
                <a:solidFill>
                  <a:schemeClr val="bg1"/>
                </a:solidFill>
              </a:rPr>
              <a:t>other diseases that are communicable from human to human. </a:t>
            </a:r>
            <a:r>
              <a:rPr lang="en-IN" sz="1900" dirty="0"/>
              <a:t>We are trying to keep the contact between patients &amp; doctors as minimum as possible so that we can maintain safety for doctors ,nurses &amp; compounders as well.</a:t>
            </a:r>
          </a:p>
          <a:p>
            <a:endParaRPr lang="en-IN" sz="1900" b="1" dirty="0">
              <a:solidFill>
                <a:schemeClr val="bg1"/>
              </a:solidFill>
            </a:endParaRPr>
          </a:p>
          <a:p>
            <a:r>
              <a:rPr lang="en-IN" sz="1900" dirty="0"/>
              <a:t>Shiv can perform following tasks in order to achieve the goals-</a:t>
            </a:r>
          </a:p>
          <a:p>
            <a:endParaRPr lang="en-IN" sz="1900" dirty="0">
              <a:solidFill>
                <a:schemeClr val="bg1"/>
              </a:solidFill>
            </a:endParaRPr>
          </a:p>
          <a:p>
            <a:pPr marL="342900" indent="-342900">
              <a:buFont typeface="Arial" panose="020B0604020202020204" pitchFamily="34" charset="0"/>
              <a:buChar char="•"/>
            </a:pPr>
            <a:r>
              <a:rPr lang="en-IN" sz="1900" b="1" u="sng" dirty="0">
                <a:solidFill>
                  <a:schemeClr val="bg1"/>
                </a:solidFill>
              </a:rPr>
              <a:t>Food &amp; Medicine delivery</a:t>
            </a:r>
            <a:r>
              <a:rPr lang="en-IN" sz="1900" u="sng" dirty="0">
                <a:solidFill>
                  <a:schemeClr val="bg1"/>
                </a:solidFill>
              </a:rPr>
              <a:t> </a:t>
            </a:r>
            <a:r>
              <a:rPr lang="en-IN" sz="1900" dirty="0">
                <a:solidFill>
                  <a:schemeClr val="bg1"/>
                </a:solidFill>
              </a:rPr>
              <a:t>-: </a:t>
            </a:r>
            <a:r>
              <a:rPr lang="en-IN" sz="1900" dirty="0">
                <a:solidFill>
                  <a:srgbClr val="C00000"/>
                </a:solidFill>
              </a:rPr>
              <a:t> </a:t>
            </a:r>
            <a:r>
              <a:rPr lang="en-IN" sz="1900" dirty="0"/>
              <a:t>Shiv will be able to take foods &amp; medicines on tray like structure attached to it’s arms so that it can delivery the requisite to the patients without any involvement of nurses or compounders.</a:t>
            </a:r>
          </a:p>
          <a:p>
            <a:pPr marL="342900" indent="-342900">
              <a:buFont typeface="Arial" panose="020B0604020202020204" pitchFamily="34" charset="0"/>
              <a:buChar char="•"/>
            </a:pPr>
            <a:r>
              <a:rPr lang="en-IN" sz="1900" b="1" u="sng" dirty="0">
                <a:solidFill>
                  <a:schemeClr val="bg1"/>
                </a:solidFill>
              </a:rPr>
              <a:t>Monitoring of patients -</a:t>
            </a:r>
            <a:r>
              <a:rPr lang="en-IN" sz="1900" dirty="0">
                <a:solidFill>
                  <a:schemeClr val="bg1"/>
                </a:solidFill>
              </a:rPr>
              <a:t>:  </a:t>
            </a:r>
            <a:r>
              <a:rPr lang="en-IN" sz="1900" dirty="0"/>
              <a:t>Shiv will be able to make “out of touch”  monitoring of patients. This will help doctors as they won’t have to go to every patient bed to bed hence reducing the chances of getting in contact with asymptotic carrier.</a:t>
            </a:r>
          </a:p>
          <a:p>
            <a:pPr marL="342900" indent="-342900">
              <a:buFont typeface="Arial" panose="020B0604020202020204" pitchFamily="34" charset="0"/>
              <a:buChar char="•"/>
            </a:pPr>
            <a:r>
              <a:rPr lang="en-IN" sz="1900" b="1" u="sng" dirty="0">
                <a:solidFill>
                  <a:schemeClr val="bg1"/>
                </a:solidFill>
              </a:rPr>
              <a:t>Sanitization of the rooms -:</a:t>
            </a:r>
            <a:r>
              <a:rPr lang="en-IN" sz="1900" dirty="0">
                <a:solidFill>
                  <a:schemeClr val="bg1"/>
                </a:solidFill>
              </a:rPr>
              <a:t>   </a:t>
            </a:r>
            <a:r>
              <a:rPr lang="en-IN" sz="1900" dirty="0"/>
              <a:t>Shiv will be able to sanitize the rooms routinely.</a:t>
            </a:r>
          </a:p>
          <a:p>
            <a:pPr marL="342900" indent="-342900">
              <a:buFont typeface="Arial" panose="020B0604020202020204" pitchFamily="34" charset="0"/>
              <a:buChar char="•"/>
            </a:pPr>
            <a:r>
              <a:rPr lang="en-IN" sz="1900" b="1" u="sng" dirty="0">
                <a:solidFill>
                  <a:schemeClr val="bg1"/>
                </a:solidFill>
              </a:rPr>
              <a:t>Family Hysteria -:</a:t>
            </a:r>
            <a:r>
              <a:rPr lang="en-IN" sz="1900" dirty="0">
                <a:solidFill>
                  <a:schemeClr val="bg1"/>
                </a:solidFill>
              </a:rPr>
              <a:t> </a:t>
            </a:r>
            <a:r>
              <a:rPr lang="en-IN" sz="1900" dirty="0"/>
              <a:t>    In hospitals connection between patients &amp; their families are cut, for it is feared that it increase the chances of spread of the disease, so Shiv will be able make video calls for every individual’s family so that they can chat whenever they want.</a:t>
            </a:r>
          </a:p>
          <a:p>
            <a:pPr marL="342900" indent="-342900">
              <a:buFont typeface="Arial" panose="020B0604020202020204" pitchFamily="34" charset="0"/>
              <a:buChar char="•"/>
            </a:pPr>
            <a:r>
              <a:rPr lang="en-IN" sz="1900" b="1" u="sng" dirty="0">
                <a:solidFill>
                  <a:schemeClr val="bg1"/>
                </a:solidFill>
              </a:rPr>
              <a:t>Maintaining records -:</a:t>
            </a:r>
            <a:r>
              <a:rPr lang="en-IN" sz="1900" dirty="0">
                <a:solidFill>
                  <a:schemeClr val="bg1"/>
                </a:solidFill>
              </a:rPr>
              <a:t>   </a:t>
            </a:r>
            <a:r>
              <a:rPr lang="en-IN" sz="1900" dirty="0"/>
              <a:t>Shiv will be able to maintain to record &amp; list different actions taken during the treatment of a patient, like maintaining records for medicines dosed or body temperatures. </a:t>
            </a:r>
            <a:r>
              <a:rPr lang="en-IN" sz="1900" dirty="0">
                <a:solidFill>
                  <a:srgbClr val="C00000"/>
                </a:solidFill>
              </a:rPr>
              <a:t>    </a:t>
            </a:r>
          </a:p>
        </p:txBody>
      </p:sp>
    </p:spTree>
    <p:extLst>
      <p:ext uri="{BB962C8B-B14F-4D97-AF65-F5344CB8AC3E}">
        <p14:creationId xmlns:p14="http://schemas.microsoft.com/office/powerpoint/2010/main" val="2284365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621D-6B78-471A-96F8-FFD678105BE6}"/>
              </a:ext>
            </a:extLst>
          </p:cNvPr>
          <p:cNvSpPr>
            <a:spLocks noGrp="1"/>
          </p:cNvSpPr>
          <p:nvPr>
            <p:ph type="ctrTitle"/>
          </p:nvPr>
        </p:nvSpPr>
        <p:spPr>
          <a:xfrm>
            <a:off x="2282024" y="222638"/>
            <a:ext cx="5867068" cy="779228"/>
          </a:xfrm>
        </p:spPr>
        <p:txBody>
          <a:bodyPr>
            <a:normAutofit/>
          </a:bodyPr>
          <a:lstStyle/>
          <a:p>
            <a:r>
              <a:rPr lang="en-IN" b="1" u="sng" dirty="0">
                <a:solidFill>
                  <a:schemeClr val="bg1"/>
                </a:solidFill>
              </a:rPr>
              <a:t>Inspiration-</a:t>
            </a:r>
          </a:p>
        </p:txBody>
      </p:sp>
      <p:sp>
        <p:nvSpPr>
          <p:cNvPr id="3" name="Subtitle 2">
            <a:extLst>
              <a:ext uri="{FF2B5EF4-FFF2-40B4-BE49-F238E27FC236}">
                <a16:creationId xmlns:a16="http://schemas.microsoft.com/office/drawing/2014/main" id="{27CF37B6-C440-4486-9274-FA3482FC6F35}"/>
              </a:ext>
            </a:extLst>
          </p:cNvPr>
          <p:cNvSpPr>
            <a:spLocks noGrp="1"/>
          </p:cNvSpPr>
          <p:nvPr>
            <p:ph type="subTitle" idx="1"/>
          </p:nvPr>
        </p:nvSpPr>
        <p:spPr>
          <a:xfrm>
            <a:off x="1979876" y="1059531"/>
            <a:ext cx="10037954" cy="3461204"/>
          </a:xfrm>
        </p:spPr>
        <p:txBody>
          <a:bodyPr>
            <a:normAutofit/>
          </a:bodyPr>
          <a:lstStyle/>
          <a:p>
            <a:pPr marL="342900" indent="-342900">
              <a:buFont typeface="Wingdings" panose="05000000000000000000" pitchFamily="2" charset="2"/>
              <a:buChar char="v"/>
            </a:pPr>
            <a:r>
              <a:rPr lang="en-IN" dirty="0">
                <a:solidFill>
                  <a:schemeClr val="tx1"/>
                </a:solidFill>
              </a:rPr>
              <a:t>R</a:t>
            </a:r>
            <a:r>
              <a:rPr lang="en-IN" cap="none" dirty="0">
                <a:solidFill>
                  <a:schemeClr val="tx1"/>
                </a:solidFill>
              </a:rPr>
              <a:t>obots are nowadays a rapidly growing part in every field. humans use robots in areas where it is extremely difficult for us to reach</a:t>
            </a:r>
            <a:r>
              <a:rPr lang="en-IN" dirty="0">
                <a:solidFill>
                  <a:schemeClr val="tx1"/>
                </a:solidFill>
              </a:rPr>
              <a:t>.</a:t>
            </a:r>
          </a:p>
          <a:p>
            <a:pPr marL="342900" indent="-342900">
              <a:buFont typeface="Wingdings" panose="05000000000000000000" pitchFamily="2" charset="2"/>
              <a:buChar char="v"/>
            </a:pPr>
            <a:r>
              <a:rPr lang="en-IN" cap="none" dirty="0">
                <a:solidFill>
                  <a:schemeClr val="tx1"/>
                </a:solidFill>
              </a:rPr>
              <a:t>In 2018, a robot named </a:t>
            </a:r>
            <a:r>
              <a:rPr lang="en-IN" i="1" u="sng" cap="none" dirty="0">
                <a:solidFill>
                  <a:schemeClr val="tx1"/>
                </a:solidFill>
              </a:rPr>
              <a:t>ROBOVOLC</a:t>
            </a:r>
            <a:r>
              <a:rPr lang="en-IN" cap="none" dirty="0">
                <a:solidFill>
                  <a:schemeClr val="tx1"/>
                </a:solidFill>
              </a:rPr>
              <a:t>, helped scientists to </a:t>
            </a:r>
            <a:r>
              <a:rPr lang="en-IN" u="sng" cap="none" dirty="0">
                <a:solidFill>
                  <a:schemeClr val="tx1"/>
                </a:solidFill>
              </a:rPr>
              <a:t>discover a volcano</a:t>
            </a:r>
            <a:r>
              <a:rPr lang="en-IN" cap="none" dirty="0">
                <a:solidFill>
                  <a:schemeClr val="tx1"/>
                </a:solidFill>
              </a:rPr>
              <a:t>. </a:t>
            </a:r>
            <a:r>
              <a:rPr lang="en-IN" sz="1200" cap="none" dirty="0">
                <a:solidFill>
                  <a:schemeClr val="tx1"/>
                </a:solidFill>
              </a:rPr>
              <a:t>[</a:t>
            </a:r>
            <a:r>
              <a:rPr lang="en-IN" sz="1200" u="sng" cap="none" dirty="0">
                <a:solidFill>
                  <a:schemeClr val="tx1"/>
                </a:solidFill>
              </a:rPr>
              <a:t>refer source 2</a:t>
            </a:r>
            <a:r>
              <a:rPr lang="en-IN" sz="1200" cap="none" dirty="0">
                <a:solidFill>
                  <a:schemeClr val="tx1"/>
                </a:solidFill>
              </a:rPr>
              <a:t>]</a:t>
            </a:r>
          </a:p>
          <a:p>
            <a:pPr marL="342900" indent="-342900">
              <a:buFont typeface="Wingdings" panose="05000000000000000000" pitchFamily="2" charset="2"/>
              <a:buChar char="v"/>
            </a:pPr>
            <a:r>
              <a:rPr lang="en-IN" cap="none" dirty="0">
                <a:solidFill>
                  <a:schemeClr val="tx1"/>
                </a:solidFill>
              </a:rPr>
              <a:t>We are already using </a:t>
            </a:r>
            <a:r>
              <a:rPr lang="en-IN" u="sng" cap="none" dirty="0">
                <a:solidFill>
                  <a:schemeClr val="tx1"/>
                </a:solidFill>
              </a:rPr>
              <a:t>robots in medical fields </a:t>
            </a:r>
            <a:r>
              <a:rPr lang="en-IN" cap="none" dirty="0">
                <a:solidFill>
                  <a:schemeClr val="tx1"/>
                </a:solidFill>
              </a:rPr>
              <a:t>like manufacturing of medicines or during some </a:t>
            </a:r>
            <a:r>
              <a:rPr lang="en-IN" u="sng" cap="none" dirty="0">
                <a:solidFill>
                  <a:schemeClr val="tx1"/>
                </a:solidFill>
              </a:rPr>
              <a:t>critical surgeries</a:t>
            </a:r>
            <a:r>
              <a:rPr lang="en-IN" dirty="0">
                <a:solidFill>
                  <a:schemeClr val="tx1"/>
                </a:solidFill>
              </a:rPr>
              <a:t>.</a:t>
            </a:r>
            <a:r>
              <a:rPr lang="en-IN" sz="2000" cap="none" dirty="0">
                <a:solidFill>
                  <a:schemeClr val="tx1"/>
                </a:solidFill>
              </a:rPr>
              <a:t> </a:t>
            </a:r>
            <a:r>
              <a:rPr lang="en-IN" sz="1200" cap="none" dirty="0">
                <a:solidFill>
                  <a:schemeClr val="tx1"/>
                </a:solidFill>
              </a:rPr>
              <a:t>[</a:t>
            </a:r>
            <a:r>
              <a:rPr lang="en-IN" sz="1200" u="sng" cap="none" dirty="0">
                <a:solidFill>
                  <a:schemeClr val="tx1"/>
                </a:solidFill>
              </a:rPr>
              <a:t>refer source 3</a:t>
            </a:r>
            <a:r>
              <a:rPr lang="en-IN" sz="1200" cap="none" dirty="0">
                <a:solidFill>
                  <a:schemeClr val="tx1"/>
                </a:solidFill>
              </a:rPr>
              <a:t>]</a:t>
            </a:r>
            <a:endParaRPr lang="en-IN" dirty="0">
              <a:solidFill>
                <a:schemeClr val="tx1"/>
              </a:solidFill>
            </a:endParaRPr>
          </a:p>
          <a:p>
            <a:pPr marL="342900" indent="-342900">
              <a:buFont typeface="Wingdings" panose="05000000000000000000" pitchFamily="2" charset="2"/>
              <a:buChar char="v"/>
            </a:pPr>
            <a:r>
              <a:rPr lang="en-IN" dirty="0">
                <a:solidFill>
                  <a:schemeClr val="tx1"/>
                </a:solidFill>
              </a:rPr>
              <a:t>A</a:t>
            </a:r>
            <a:r>
              <a:rPr lang="en-IN" b="1" dirty="0">
                <a:solidFill>
                  <a:schemeClr val="tx1"/>
                </a:solidFill>
              </a:rPr>
              <a:t> </a:t>
            </a:r>
            <a:r>
              <a:rPr lang="en-IN" cap="none" dirty="0">
                <a:solidFill>
                  <a:schemeClr val="tx1"/>
                </a:solidFill>
              </a:rPr>
              <a:t>few states like </a:t>
            </a:r>
            <a:r>
              <a:rPr lang="en-IN" i="1" u="sng" cap="none" dirty="0">
                <a:solidFill>
                  <a:schemeClr val="tx1"/>
                </a:solidFill>
              </a:rPr>
              <a:t>Haryana</a:t>
            </a:r>
            <a:r>
              <a:rPr lang="en-IN" u="sng" cap="none" dirty="0">
                <a:solidFill>
                  <a:schemeClr val="tx1"/>
                </a:solidFill>
              </a:rPr>
              <a:t> </a:t>
            </a:r>
            <a:r>
              <a:rPr lang="en-IN" cap="none" dirty="0">
                <a:solidFill>
                  <a:schemeClr val="tx1"/>
                </a:solidFill>
              </a:rPr>
              <a:t>&amp;</a:t>
            </a:r>
            <a:r>
              <a:rPr lang="en-IN" b="1" u="sng" cap="none" dirty="0">
                <a:solidFill>
                  <a:schemeClr val="tx1"/>
                </a:solidFill>
              </a:rPr>
              <a:t> </a:t>
            </a:r>
            <a:r>
              <a:rPr lang="en-IN" i="1" u="sng" cap="none" dirty="0">
                <a:solidFill>
                  <a:schemeClr val="tx1"/>
                </a:solidFill>
              </a:rPr>
              <a:t>Tamil Nadu</a:t>
            </a:r>
            <a:r>
              <a:rPr lang="en-IN" cap="none" dirty="0">
                <a:solidFill>
                  <a:schemeClr val="tx1"/>
                </a:solidFill>
              </a:rPr>
              <a:t> have implemented robots to their disposal, &amp; while it is a very strong initiative, yet </a:t>
            </a:r>
            <a:r>
              <a:rPr lang="en-IN" u="sng" cap="none" dirty="0">
                <a:solidFill>
                  <a:schemeClr val="tx1"/>
                </a:solidFill>
              </a:rPr>
              <a:t>constrained to just limited number of hospitals</a:t>
            </a:r>
            <a:r>
              <a:rPr lang="en-IN" dirty="0">
                <a:solidFill>
                  <a:schemeClr val="tx1"/>
                </a:solidFill>
              </a:rPr>
              <a:t>.</a:t>
            </a:r>
          </a:p>
          <a:p>
            <a:pPr marL="342900" indent="-342900">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EF410EDA-F8F8-46D5-918F-0B654153A4C5}"/>
              </a:ext>
            </a:extLst>
          </p:cNvPr>
          <p:cNvSpPr txBox="1"/>
          <p:nvPr/>
        </p:nvSpPr>
        <p:spPr>
          <a:xfrm>
            <a:off x="2759676" y="6580683"/>
            <a:ext cx="6409038" cy="276999"/>
          </a:xfrm>
          <a:prstGeom prst="rect">
            <a:avLst/>
          </a:prstGeom>
          <a:noFill/>
        </p:spPr>
        <p:txBody>
          <a:bodyPr wrap="square" rtlCol="0">
            <a:spAutoFit/>
          </a:bodyPr>
          <a:lstStyle/>
          <a:p>
            <a:r>
              <a:rPr lang="en-IN" sz="1200" dirty="0"/>
              <a:t>     </a:t>
            </a:r>
            <a:r>
              <a:rPr lang="en-IN" sz="1200" u="sng" dirty="0"/>
              <a:t>Source – Reference 1 – Robots to fight against COVID-19 in Haryana (left) &amp; Tamil Nadu (Right)</a:t>
            </a:r>
          </a:p>
        </p:txBody>
      </p:sp>
      <p:pic>
        <p:nvPicPr>
          <p:cNvPr id="8" name="Picture 7">
            <a:extLst>
              <a:ext uri="{FF2B5EF4-FFF2-40B4-BE49-F238E27FC236}">
                <a16:creationId xmlns:a16="http://schemas.microsoft.com/office/drawing/2014/main" id="{B61D7B40-680C-4C38-B430-2BCEA53281A8}"/>
              </a:ext>
            </a:extLst>
          </p:cNvPr>
          <p:cNvPicPr>
            <a:picLocks noChangeAspect="1"/>
          </p:cNvPicPr>
          <p:nvPr/>
        </p:nvPicPr>
        <p:blipFill rotWithShape="1">
          <a:blip r:embed="rId2">
            <a:extLst>
              <a:ext uri="{28A0092B-C50C-407E-A947-70E740481C1C}">
                <a14:useLocalDpi xmlns:a14="http://schemas.microsoft.com/office/drawing/2010/main" val="0"/>
              </a:ext>
            </a:extLst>
          </a:blip>
          <a:srcRect r="40809"/>
          <a:stretch/>
        </p:blipFill>
        <p:spPr>
          <a:xfrm>
            <a:off x="2661829" y="4572573"/>
            <a:ext cx="2553729" cy="1956270"/>
          </a:xfrm>
          <a:prstGeom prst="rect">
            <a:avLst/>
          </a:prstGeom>
        </p:spPr>
      </p:pic>
      <p:pic>
        <p:nvPicPr>
          <p:cNvPr id="10" name="Picture 9">
            <a:extLst>
              <a:ext uri="{FF2B5EF4-FFF2-40B4-BE49-F238E27FC236}">
                <a16:creationId xmlns:a16="http://schemas.microsoft.com/office/drawing/2014/main" id="{CCE7A3E1-436C-496C-9CB5-BE7E221A0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0159" y="4520734"/>
            <a:ext cx="2672165" cy="2059949"/>
          </a:xfrm>
          <a:prstGeom prst="rect">
            <a:avLst/>
          </a:prstGeom>
        </p:spPr>
      </p:pic>
    </p:spTree>
    <p:extLst>
      <p:ext uri="{BB962C8B-B14F-4D97-AF65-F5344CB8AC3E}">
        <p14:creationId xmlns:p14="http://schemas.microsoft.com/office/powerpoint/2010/main" val="187998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F5BF2A-8B9B-4FF5-AF39-BF2DE511C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2223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3C32-B068-47D2-90B4-6CFD1E956259}"/>
              </a:ext>
            </a:extLst>
          </p:cNvPr>
          <p:cNvSpPr>
            <a:spLocks noGrp="1"/>
          </p:cNvSpPr>
          <p:nvPr>
            <p:ph type="title"/>
          </p:nvPr>
        </p:nvSpPr>
        <p:spPr>
          <a:xfrm>
            <a:off x="1043941" y="57151"/>
            <a:ext cx="4183380" cy="483870"/>
          </a:xfrm>
        </p:spPr>
        <p:txBody>
          <a:bodyPr>
            <a:normAutofit fontScale="90000"/>
          </a:bodyPr>
          <a:lstStyle/>
          <a:p>
            <a:r>
              <a:rPr lang="en-IN" b="1" u="sng" dirty="0">
                <a:solidFill>
                  <a:schemeClr val="bg1"/>
                </a:solidFill>
              </a:rPr>
              <a:t>Workflow (part 1)-</a:t>
            </a:r>
          </a:p>
        </p:txBody>
      </p:sp>
      <p:pic>
        <p:nvPicPr>
          <p:cNvPr id="6" name="Content Placeholder 5">
            <a:extLst>
              <a:ext uri="{FF2B5EF4-FFF2-40B4-BE49-F238E27FC236}">
                <a16:creationId xmlns:a16="http://schemas.microsoft.com/office/drawing/2014/main" id="{D5F92460-2670-4290-B72D-42E41A5422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541021"/>
            <a:ext cx="12001499" cy="6259828"/>
          </a:xfrm>
        </p:spPr>
      </p:pic>
    </p:spTree>
    <p:extLst>
      <p:ext uri="{BB962C8B-B14F-4D97-AF65-F5344CB8AC3E}">
        <p14:creationId xmlns:p14="http://schemas.microsoft.com/office/powerpoint/2010/main" val="2099932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BA11-B48C-44AE-8146-15DD6BAC2799}"/>
              </a:ext>
            </a:extLst>
          </p:cNvPr>
          <p:cNvSpPr>
            <a:spLocks noGrp="1"/>
          </p:cNvSpPr>
          <p:nvPr>
            <p:ph type="title"/>
          </p:nvPr>
        </p:nvSpPr>
        <p:spPr>
          <a:xfrm>
            <a:off x="983472" y="0"/>
            <a:ext cx="4060968" cy="648393"/>
          </a:xfrm>
        </p:spPr>
        <p:txBody>
          <a:bodyPr>
            <a:normAutofit fontScale="90000"/>
          </a:bodyPr>
          <a:lstStyle/>
          <a:p>
            <a:r>
              <a:rPr lang="en-IN" sz="3200" b="1" u="sng" dirty="0">
                <a:solidFill>
                  <a:schemeClr val="bg1"/>
                </a:solidFill>
              </a:rPr>
              <a:t>Workflow </a:t>
            </a:r>
            <a:r>
              <a:rPr lang="en-IN" b="1" u="sng" dirty="0">
                <a:solidFill>
                  <a:schemeClr val="bg1"/>
                </a:solidFill>
              </a:rPr>
              <a:t>(Part 2)-</a:t>
            </a:r>
          </a:p>
        </p:txBody>
      </p:sp>
      <p:pic>
        <p:nvPicPr>
          <p:cNvPr id="7" name="Content Placeholder 6">
            <a:extLst>
              <a:ext uri="{FF2B5EF4-FFF2-40B4-BE49-F238E27FC236}">
                <a16:creationId xmlns:a16="http://schemas.microsoft.com/office/drawing/2014/main" id="{6F5FFFDA-B70A-42C4-8DD8-1AC5EB97C0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 y="579120"/>
            <a:ext cx="11948160" cy="6134100"/>
          </a:xfrm>
        </p:spPr>
      </p:pic>
    </p:spTree>
    <p:extLst>
      <p:ext uri="{BB962C8B-B14F-4D97-AF65-F5344CB8AC3E}">
        <p14:creationId xmlns:p14="http://schemas.microsoft.com/office/powerpoint/2010/main" val="213901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6731D-DAF3-4A46-B789-3193EAE936F9}"/>
              </a:ext>
            </a:extLst>
          </p:cNvPr>
          <p:cNvSpPr>
            <a:spLocks noGrp="1"/>
          </p:cNvSpPr>
          <p:nvPr>
            <p:ph type="title"/>
          </p:nvPr>
        </p:nvSpPr>
        <p:spPr>
          <a:xfrm>
            <a:off x="935875" y="41564"/>
            <a:ext cx="4352405" cy="446116"/>
          </a:xfrm>
        </p:spPr>
        <p:txBody>
          <a:bodyPr>
            <a:normAutofit fontScale="90000"/>
          </a:bodyPr>
          <a:lstStyle/>
          <a:p>
            <a:r>
              <a:rPr lang="en-IN" b="1" u="sng" dirty="0">
                <a:solidFill>
                  <a:schemeClr val="bg1"/>
                </a:solidFill>
              </a:rPr>
              <a:t>Workflow (part 3) -</a:t>
            </a:r>
          </a:p>
        </p:txBody>
      </p:sp>
      <p:pic>
        <p:nvPicPr>
          <p:cNvPr id="10" name="Content Placeholder 9">
            <a:extLst>
              <a:ext uri="{FF2B5EF4-FFF2-40B4-BE49-F238E27FC236}">
                <a16:creationId xmlns:a16="http://schemas.microsoft.com/office/drawing/2014/main" id="{ABAAAE95-5039-4439-8C3F-692DF5C8BD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 y="487680"/>
            <a:ext cx="12039599" cy="6271260"/>
          </a:xfrm>
        </p:spPr>
      </p:pic>
    </p:spTree>
    <p:extLst>
      <p:ext uri="{BB962C8B-B14F-4D97-AF65-F5344CB8AC3E}">
        <p14:creationId xmlns:p14="http://schemas.microsoft.com/office/powerpoint/2010/main" val="3783006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15BFE-3C0F-44C9-8E46-5BC464B0B7A7}"/>
              </a:ext>
            </a:extLst>
          </p:cNvPr>
          <p:cNvSpPr>
            <a:spLocks noGrp="1"/>
          </p:cNvSpPr>
          <p:nvPr>
            <p:ph type="title"/>
          </p:nvPr>
        </p:nvSpPr>
        <p:spPr>
          <a:xfrm>
            <a:off x="1237129" y="258184"/>
            <a:ext cx="9810282" cy="731520"/>
          </a:xfrm>
        </p:spPr>
        <p:txBody>
          <a:bodyPr>
            <a:normAutofit/>
          </a:bodyPr>
          <a:lstStyle/>
          <a:p>
            <a:r>
              <a:rPr lang="en-IN" b="1" u="sng" dirty="0">
                <a:solidFill>
                  <a:schemeClr val="bg1"/>
                </a:solidFill>
              </a:rPr>
              <a:t>Unique features-</a:t>
            </a:r>
          </a:p>
        </p:txBody>
      </p:sp>
      <p:sp>
        <p:nvSpPr>
          <p:cNvPr id="3" name="Content Placeholder 2">
            <a:extLst>
              <a:ext uri="{FF2B5EF4-FFF2-40B4-BE49-F238E27FC236}">
                <a16:creationId xmlns:a16="http://schemas.microsoft.com/office/drawing/2014/main" id="{BC355A4C-3D27-4606-8357-6A9BC1273D3C}"/>
              </a:ext>
            </a:extLst>
          </p:cNvPr>
          <p:cNvSpPr>
            <a:spLocks noGrp="1"/>
          </p:cNvSpPr>
          <p:nvPr>
            <p:ph idx="1"/>
          </p:nvPr>
        </p:nvSpPr>
        <p:spPr>
          <a:xfrm>
            <a:off x="1141412" y="1215614"/>
            <a:ext cx="10261694" cy="5384202"/>
          </a:xfrm>
        </p:spPr>
        <p:txBody>
          <a:bodyPr>
            <a:normAutofit fontScale="92500" lnSpcReduction="10000"/>
          </a:bodyPr>
          <a:lstStyle/>
          <a:p>
            <a:pPr>
              <a:buFont typeface="Wingdings" panose="05000000000000000000" pitchFamily="2" charset="2"/>
              <a:buChar char="ü"/>
            </a:pPr>
            <a:r>
              <a:rPr lang="en-IN" dirty="0"/>
              <a:t> Remote monitoring of patients without any contact. Hence, reducing the chances of doctors, nurses or compounders getting affected.</a:t>
            </a:r>
          </a:p>
          <a:p>
            <a:pPr>
              <a:buFont typeface="Wingdings" panose="05000000000000000000" pitchFamily="2" charset="2"/>
              <a:buChar char="ü"/>
            </a:pPr>
            <a:r>
              <a:rPr lang="en-IN" dirty="0"/>
              <a:t> Equipped with various sensors &amp; medical equipment as to perform all the necessary tests for the patient’s treatment.</a:t>
            </a:r>
          </a:p>
          <a:p>
            <a:pPr>
              <a:buFont typeface="Wingdings" panose="05000000000000000000" pitchFamily="2" charset="2"/>
              <a:buChar char="ü"/>
            </a:pPr>
            <a:r>
              <a:rPr lang="en-IN" dirty="0"/>
              <a:t> Facility to get connect with family whenever patient desires.</a:t>
            </a:r>
          </a:p>
          <a:p>
            <a:pPr>
              <a:buFont typeface="Wingdings" panose="05000000000000000000" pitchFamily="2" charset="2"/>
              <a:buChar char="ü"/>
            </a:pPr>
            <a:r>
              <a:rPr lang="en-IN" dirty="0"/>
              <a:t> Instantaneous recording of data of every individual patient, as to maintain     the records, as well as to study the treatment methods.</a:t>
            </a:r>
          </a:p>
          <a:p>
            <a:pPr>
              <a:buFont typeface="Wingdings" panose="05000000000000000000" pitchFamily="2" charset="2"/>
              <a:buChar char="ü"/>
            </a:pPr>
            <a:r>
              <a:rPr lang="en-IN" dirty="0"/>
              <a:t> Routine sanitization of patient’s chamber to make it less prone to disease.</a:t>
            </a:r>
          </a:p>
          <a:p>
            <a:pPr>
              <a:buFont typeface="Wingdings" panose="05000000000000000000" pitchFamily="2" charset="2"/>
              <a:buChar char="ü"/>
            </a:pPr>
            <a:r>
              <a:rPr lang="en-IN" dirty="0"/>
              <a:t> Ability to deliver food items &amp; medicines to every so that nurses &amp; compounders won’t have to individually visit bed to bed of every single patients.</a:t>
            </a:r>
          </a:p>
          <a:p>
            <a:pPr>
              <a:buFont typeface="Wingdings" panose="05000000000000000000" pitchFamily="2" charset="2"/>
              <a:buChar char="ü"/>
            </a:pPr>
            <a:r>
              <a:rPr lang="en-IN" dirty="0"/>
              <a:t>It will be modular, i.e., it can be fitted with tray or sanitization bottles as per the requirement. </a:t>
            </a:r>
          </a:p>
          <a:p>
            <a:pPr>
              <a:buFont typeface="Wingdings" panose="05000000000000000000" pitchFamily="2" charset="2"/>
              <a:buChar char="ü"/>
            </a:pPr>
            <a:endParaRPr lang="en-IN" dirty="0"/>
          </a:p>
          <a:p>
            <a:pPr marL="0" indent="0">
              <a:buNone/>
            </a:pPr>
            <a:endParaRPr lang="en-IN" dirty="0"/>
          </a:p>
          <a:p>
            <a:pPr>
              <a:buFont typeface="Wingdings" panose="05000000000000000000" pitchFamily="2" charset="2"/>
              <a:buChar char="ü"/>
            </a:pPr>
            <a:endParaRPr lang="en-IN" dirty="0"/>
          </a:p>
          <a:p>
            <a:pPr>
              <a:buFont typeface="Wingdings" panose="05000000000000000000" pitchFamily="2" charset="2"/>
              <a:buChar char="ü"/>
            </a:pPr>
            <a:endParaRPr lang="en-IN" dirty="0"/>
          </a:p>
        </p:txBody>
      </p:sp>
    </p:spTree>
    <p:extLst>
      <p:ext uri="{BB962C8B-B14F-4D97-AF65-F5344CB8AC3E}">
        <p14:creationId xmlns:p14="http://schemas.microsoft.com/office/powerpoint/2010/main" val="1585783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2922</TotalTime>
  <Words>1016</Words>
  <Application>Microsoft Office PowerPoint</Application>
  <PresentationFormat>Widescreen</PresentationFormat>
  <Paragraphs>86</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Algerian</vt:lpstr>
      <vt:lpstr>Arial</vt:lpstr>
      <vt:lpstr>Tw Cen MT</vt:lpstr>
      <vt:lpstr>Wingdings</vt:lpstr>
      <vt:lpstr>Circuit</vt:lpstr>
      <vt:lpstr>       Project report on shiv(a robot for med field)</vt:lpstr>
      <vt:lpstr>CONTENTS-</vt:lpstr>
      <vt:lpstr>PowerPoint Presentation</vt:lpstr>
      <vt:lpstr>Inspiration-</vt:lpstr>
      <vt:lpstr>PowerPoint Presentation</vt:lpstr>
      <vt:lpstr>Workflow (part 1)-</vt:lpstr>
      <vt:lpstr>Workflow (Part 2)-</vt:lpstr>
      <vt:lpstr>Workflow (part 3) -</vt:lpstr>
      <vt:lpstr>Unique features-</vt:lpstr>
      <vt:lpstr>PowerPoint Presentation</vt:lpstr>
      <vt:lpstr>PowerPoint Presentation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Pratyush Priyansh</dc:creator>
  <cp:lastModifiedBy>Pratyush Priyansh</cp:lastModifiedBy>
  <cp:revision>104</cp:revision>
  <dcterms:created xsi:type="dcterms:W3CDTF">2020-08-17T17:06:23Z</dcterms:created>
  <dcterms:modified xsi:type="dcterms:W3CDTF">2020-09-06T14:59:42Z</dcterms:modified>
</cp:coreProperties>
</file>